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0"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3" r:id="rId20"/>
    <p:sldId id="274" r:id="rId21"/>
    <p:sldId id="277" r:id="rId22"/>
    <p:sldId id="276" r:id="rId23"/>
    <p:sldId id="278" r:id="rId24"/>
    <p:sldId id="279" r:id="rId25"/>
    <p:sldId id="280" r:id="rId26"/>
    <p:sldId id="281" r:id="rId27"/>
    <p:sldId id="286" r:id="rId28"/>
    <p:sldId id="282" r:id="rId29"/>
    <p:sldId id="285" r:id="rId30"/>
    <p:sldId id="283" r:id="rId31"/>
    <p:sldId id="287" r:id="rId32"/>
    <p:sldId id="284" r:id="rId33"/>
    <p:sldId id="288" r:id="rId34"/>
    <p:sldId id="289" r:id="rId35"/>
    <p:sldId id="290" r:id="rId36"/>
    <p:sldId id="291" r:id="rId37"/>
    <p:sldId id="292" r:id="rId38"/>
    <p:sldId id="329" r:id="rId39"/>
    <p:sldId id="330" r:id="rId40"/>
    <p:sldId id="293" r:id="rId41"/>
    <p:sldId id="299" r:id="rId42"/>
    <p:sldId id="294" r:id="rId43"/>
    <p:sldId id="295" r:id="rId44"/>
    <p:sldId id="300" r:id="rId45"/>
    <p:sldId id="296" r:id="rId46"/>
    <p:sldId id="303" r:id="rId47"/>
    <p:sldId id="302" r:id="rId48"/>
    <p:sldId id="301" r:id="rId49"/>
    <p:sldId id="304" r:id="rId50"/>
    <p:sldId id="306" r:id="rId51"/>
    <p:sldId id="307" r:id="rId52"/>
    <p:sldId id="308" r:id="rId53"/>
    <p:sldId id="315" r:id="rId54"/>
    <p:sldId id="316" r:id="rId55"/>
    <p:sldId id="309" r:id="rId56"/>
    <p:sldId id="312" r:id="rId57"/>
    <p:sldId id="317" r:id="rId58"/>
    <p:sldId id="318" r:id="rId59"/>
    <p:sldId id="310" r:id="rId60"/>
    <p:sldId id="319" r:id="rId61"/>
    <p:sldId id="320" r:id="rId62"/>
    <p:sldId id="321" r:id="rId63"/>
    <p:sldId id="311" r:id="rId64"/>
    <p:sldId id="314" r:id="rId65"/>
    <p:sldId id="323" r:id="rId66"/>
    <p:sldId id="324" r:id="rId67"/>
    <p:sldId id="328" r:id="rId68"/>
    <p:sldId id="325" r:id="rId69"/>
    <p:sldId id="326" r:id="rId70"/>
    <p:sldId id="297" r:id="rId71"/>
    <p:sldId id="327" r:id="rId72"/>
    <p:sldId id="298"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944" y="-31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EBA30077-5DC2-47FC-A405-4A00CD5F201C}" type="datetimeFigureOut">
              <a:rPr lang="en-IN" smtClean="0"/>
              <a:t>11/07/2021</a:t>
            </a:fld>
            <a:endParaRPr lang="en-IN" dirty="0"/>
          </a:p>
        </p:txBody>
      </p:sp>
      <p:sp>
        <p:nvSpPr>
          <p:cNvPr id="17" name="Footer Placeholder 16"/>
          <p:cNvSpPr>
            <a:spLocks noGrp="1"/>
          </p:cNvSpPr>
          <p:nvPr>
            <p:ph type="ftr" sz="quarter" idx="11"/>
          </p:nvPr>
        </p:nvSpPr>
        <p:spPr/>
        <p:txBody>
          <a:bodyPr/>
          <a:lstStyle/>
          <a:p>
            <a:endParaRPr lang="en-IN" dirty="0"/>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9D9E2E50-CE84-43CA-9697-1FC7CE0EF916}" type="slidenum">
              <a:rPr lang="en-IN" smtClean="0"/>
              <a:t>‹#›</a:t>
            </a:fld>
            <a:endParaRPr lang="en-IN" dirty="0"/>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BA30077-5DC2-47FC-A405-4A00CD5F201C}" type="datetimeFigureOut">
              <a:rPr lang="en-IN" smtClean="0"/>
              <a:t>11/07/2021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D9E2E50-CE84-43CA-9697-1FC7CE0EF916}" type="slidenum">
              <a:rPr lang="en-IN" smtClean="0"/>
              <a:t>‹#›</a:t>
            </a:fld>
            <a:endParaRPr lang="en-IN"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6" name="Slide Number Placeholder 5"/>
          <p:cNvSpPr>
            <a:spLocks noGrp="1"/>
          </p:cNvSpPr>
          <p:nvPr>
            <p:ph type="sldNum" sz="quarter" idx="12"/>
          </p:nvPr>
        </p:nvSpPr>
        <p:spPr>
          <a:xfrm>
            <a:off x="6915912" y="3009901"/>
            <a:ext cx="457200" cy="441325"/>
          </a:xfrm>
        </p:spPr>
        <p:txBody>
          <a:bodyPr/>
          <a:lstStyle/>
          <a:p>
            <a:fld id="{9D9E2E50-CE84-43CA-9697-1FC7CE0EF916}" type="slidenum">
              <a:rPr lang="en-IN" smtClean="0"/>
              <a:t>‹#›</a:t>
            </a:fld>
            <a:endParaRPr lang="en-IN" dirty="0"/>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BA30077-5DC2-47FC-A405-4A00CD5F201C}" type="datetimeFigureOut">
              <a:rPr lang="en-IN" smtClean="0"/>
              <a:t>11/07/2021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EBA30077-5DC2-47FC-A405-4A00CD5F201C}" type="datetimeFigureOut">
              <a:rPr lang="en-IN" smtClean="0"/>
              <a:t>11/07/2021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4361688" y="1026372"/>
            <a:ext cx="457200" cy="441325"/>
          </a:xfrm>
        </p:spPr>
        <p:txBody>
          <a:bodyPr/>
          <a:lstStyle/>
          <a:p>
            <a:fld id="{9D9E2E50-CE84-43CA-9697-1FC7CE0EF916}" type="slidenum">
              <a:rPr lang="en-IN" smtClean="0"/>
              <a:t>‹#›</a:t>
            </a:fld>
            <a:endParaRPr lang="en-IN" dirty="0"/>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IN" dirty="0"/>
          </a:p>
        </p:txBody>
      </p:sp>
      <p:sp>
        <p:nvSpPr>
          <p:cNvPr id="4" name="Date Placeholder 3"/>
          <p:cNvSpPr>
            <a:spLocks noGrp="1"/>
          </p:cNvSpPr>
          <p:nvPr>
            <p:ph type="dt" sz="half" idx="10"/>
          </p:nvPr>
        </p:nvSpPr>
        <p:spPr/>
        <p:txBody>
          <a:bodyPr/>
          <a:lstStyle/>
          <a:p>
            <a:fld id="{EBA30077-5DC2-47FC-A405-4A00CD5F201C}" type="datetimeFigureOut">
              <a:rPr lang="en-IN" smtClean="0"/>
              <a:t>11/07/2021</a:t>
            </a:fld>
            <a:endParaRPr lang="en-IN" dirty="0"/>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9D9E2E50-CE84-43CA-9697-1FC7CE0EF916}" type="slidenum">
              <a:rPr lang="en-IN" smtClean="0"/>
              <a:t>‹#›</a:t>
            </a:fld>
            <a:endParaRPr lang="en-IN" dirty="0"/>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EBA30077-5DC2-47FC-A405-4A00CD5F201C}" type="datetimeFigureOut">
              <a:rPr lang="en-IN" smtClean="0"/>
              <a:t>11/07/2021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D9E2E50-CE84-43CA-9697-1FC7CE0EF916}" type="slidenum">
              <a:rPr lang="en-IN" smtClean="0"/>
              <a:t>‹#›</a:t>
            </a:fld>
            <a:endParaRPr lang="en-IN" dirty="0"/>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EBA30077-5DC2-47FC-A405-4A00CD5F201C}" type="datetimeFigureOut">
              <a:rPr lang="en-IN" smtClean="0"/>
              <a:t>11/07/2021</a:t>
            </a:fld>
            <a:endParaRPr lang="en-IN" dirty="0"/>
          </a:p>
        </p:txBody>
      </p:sp>
      <p:sp>
        <p:nvSpPr>
          <p:cNvPr id="8" name="Footer Placeholder 7"/>
          <p:cNvSpPr>
            <a:spLocks noGrp="1"/>
          </p:cNvSpPr>
          <p:nvPr>
            <p:ph type="ftr" sz="quarter" idx="11"/>
          </p:nvPr>
        </p:nvSpPr>
        <p:spPr>
          <a:xfrm>
            <a:off x="304800" y="6409944"/>
            <a:ext cx="3581400" cy="365760"/>
          </a:xfrm>
        </p:spPr>
        <p:txBody>
          <a:bodyPr/>
          <a:lstStyle/>
          <a:p>
            <a:endParaRPr lang="en-IN" dirty="0"/>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9D9E2E50-CE84-43CA-9697-1FC7CE0EF916}" type="slidenum">
              <a:rPr lang="en-IN" smtClean="0"/>
              <a:t>‹#›</a:t>
            </a:fld>
            <a:endParaRPr lang="en-IN" dirty="0"/>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EBA30077-5DC2-47FC-A405-4A00CD5F201C}" type="datetimeFigureOut">
              <a:rPr lang="en-IN" smtClean="0"/>
              <a:t>11/07/2021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a:xfrm>
            <a:off x="4343400" y="1036020"/>
            <a:ext cx="457200" cy="441325"/>
          </a:xfrm>
        </p:spPr>
        <p:txBody>
          <a:bodyPr/>
          <a:lstStyle/>
          <a:p>
            <a:fld id="{9D9E2E50-CE84-43CA-9697-1FC7CE0EF916}" type="slidenum">
              <a:rPr lang="en-IN" smtClean="0"/>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EBA30077-5DC2-47FC-A405-4A00CD5F201C}" type="datetimeFigureOut">
              <a:rPr lang="en-IN" smtClean="0"/>
              <a:t>11/07/2021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9D9E2E50-CE84-43CA-9697-1FC7CE0EF916}" type="slidenum">
              <a:rPr lang="en-IN" smtClean="0"/>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9D9E2E50-CE84-43CA-9697-1FC7CE0EF916}" type="slidenum">
              <a:rPr lang="en-IN" smtClean="0"/>
              <a:t>‹#›</a:t>
            </a:fld>
            <a:endParaRPr lang="en-IN" dirty="0"/>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Date Placeholder 4"/>
          <p:cNvSpPr>
            <a:spLocks noGrp="1"/>
          </p:cNvSpPr>
          <p:nvPr>
            <p:ph type="dt" sz="half" idx="10"/>
          </p:nvPr>
        </p:nvSpPr>
        <p:spPr/>
        <p:txBody>
          <a:bodyPr/>
          <a:lstStyle/>
          <a:p>
            <a:fld id="{EBA30077-5DC2-47FC-A405-4A00CD5F201C}" type="datetimeFigureOut">
              <a:rPr lang="en-IN" smtClean="0"/>
              <a:t>11/07/2021</a:t>
            </a:fld>
            <a:endParaRPr lang="en-IN" dirty="0"/>
          </a:p>
        </p:txBody>
      </p:sp>
      <p:sp>
        <p:nvSpPr>
          <p:cNvPr id="6" name="Footer Placeholder 5"/>
          <p:cNvSpPr>
            <a:spLocks noGrp="1"/>
          </p:cNvSpPr>
          <p:nvPr>
            <p:ph type="ftr" sz="quarter" idx="11"/>
          </p:nvPr>
        </p:nvSpPr>
        <p:spPr>
          <a:xfrm>
            <a:off x="301752" y="6410848"/>
            <a:ext cx="3383280" cy="365760"/>
          </a:xfrm>
        </p:spPr>
        <p:txBody>
          <a:bodyPr/>
          <a:lstStyle/>
          <a:p>
            <a:endParaRPr lang="en-IN"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7" name="Slide Number Placeholder 6"/>
          <p:cNvSpPr>
            <a:spLocks noGrp="1"/>
          </p:cNvSpPr>
          <p:nvPr>
            <p:ph type="sldNum" sz="quarter" idx="12"/>
          </p:nvPr>
        </p:nvSpPr>
        <p:spPr>
          <a:xfrm>
            <a:off x="1371600" y="312738"/>
            <a:ext cx="457200" cy="441325"/>
          </a:xfrm>
        </p:spPr>
        <p:txBody>
          <a:bodyPr/>
          <a:lstStyle/>
          <a:p>
            <a:fld id="{9D9E2E50-CE84-43CA-9697-1FC7CE0EF916}" type="slidenum">
              <a:rPr lang="en-IN" smtClean="0"/>
              <a:t>‹#›</a:t>
            </a:fld>
            <a:endParaRPr lang="en-IN" dirty="0"/>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Date Placeholder 4"/>
          <p:cNvSpPr>
            <a:spLocks noGrp="1"/>
          </p:cNvSpPr>
          <p:nvPr>
            <p:ph type="dt" sz="half" idx="10"/>
          </p:nvPr>
        </p:nvSpPr>
        <p:spPr>
          <a:xfrm>
            <a:off x="5788152" y="6404984"/>
            <a:ext cx="3044952" cy="365760"/>
          </a:xfrm>
        </p:spPr>
        <p:txBody>
          <a:bodyPr/>
          <a:lstStyle/>
          <a:p>
            <a:fld id="{EBA30077-5DC2-47FC-A405-4A00CD5F201C}" type="datetimeFigureOut">
              <a:rPr lang="en-IN" smtClean="0"/>
              <a:t>11/07/2021</a:t>
            </a:fld>
            <a:endParaRPr lang="en-IN" dirty="0"/>
          </a:p>
        </p:txBody>
      </p:sp>
      <p:sp>
        <p:nvSpPr>
          <p:cNvPr id="6" name="Footer Placeholder 5"/>
          <p:cNvSpPr>
            <a:spLocks noGrp="1"/>
          </p:cNvSpPr>
          <p:nvPr>
            <p:ph type="ftr" sz="quarter" idx="11"/>
          </p:nvPr>
        </p:nvSpPr>
        <p:spPr>
          <a:xfrm>
            <a:off x="301752" y="6410848"/>
            <a:ext cx="3584448" cy="365760"/>
          </a:xfrm>
        </p:spPr>
        <p:txBody>
          <a:bodyPr/>
          <a:lstStyle/>
          <a:p>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EBA30077-5DC2-47FC-A405-4A00CD5F201C}" type="datetimeFigureOut">
              <a:rPr lang="en-IN" smtClean="0"/>
              <a:t>11/07/2021</a:t>
            </a:fld>
            <a:endParaRPr lang="en-IN" dirty="0"/>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IN" dirty="0"/>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9D9E2E50-CE84-43CA-9697-1FC7CE0EF916}" type="slidenum">
              <a:rPr lang="en-IN" smtClean="0"/>
              <a:t>‹#›</a:t>
            </a:fld>
            <a:endParaRPr lang="en-IN" dirty="0"/>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843808" y="56514"/>
            <a:ext cx="3439160" cy="2115185"/>
          </a:xfrm>
          <a:prstGeom prst="rect">
            <a:avLst/>
          </a:prstGeom>
          <a:noFill/>
          <a:ln>
            <a:noFill/>
          </a:ln>
        </p:spPr>
      </p:pic>
      <p:sp>
        <p:nvSpPr>
          <p:cNvPr id="5" name="Subtitle 2"/>
          <p:cNvSpPr txBox="1">
            <a:spLocks/>
          </p:cNvSpPr>
          <p:nvPr/>
        </p:nvSpPr>
        <p:spPr>
          <a:xfrm>
            <a:off x="1475656" y="3320244"/>
            <a:ext cx="6400800" cy="1752600"/>
          </a:xfrm>
          <a:prstGeom prst="rect">
            <a:avLst/>
          </a:prstGeom>
        </p:spPr>
        <p:txBody>
          <a:bodyPr vert="horz">
            <a:normAutofit/>
          </a:bodyPr>
          <a:lstStyle>
            <a:lvl1pPr marL="0" indent="0" algn="ctr" rtl="0" eaLnBrk="1" latinLnBrk="0" hangingPunct="1">
              <a:spcBef>
                <a:spcPct val="20000"/>
              </a:spcBef>
              <a:buClr>
                <a:schemeClr val="accent1"/>
              </a:buClr>
              <a:buSzPct val="85000"/>
              <a:buFont typeface="Wingdings 2"/>
              <a:buNone/>
              <a:defRPr kumimoji="0" sz="1600" b="1" kern="1200" cap="all" spc="250" baseline="0">
                <a:solidFill>
                  <a:schemeClr val="tx2"/>
                </a:solidFill>
                <a:latin typeface="+mn-lt"/>
                <a:ea typeface="+mn-ea"/>
                <a:cs typeface="+mn-cs"/>
              </a:defRPr>
            </a:lvl1pPr>
            <a:lvl2pPr marL="457200" indent="0" algn="ctr" rtl="0" eaLnBrk="1" latinLnBrk="0" hangingPunct="1">
              <a:spcBef>
                <a:spcPct val="20000"/>
              </a:spcBef>
              <a:buClr>
                <a:schemeClr val="accent2"/>
              </a:buClr>
              <a:buSzPct val="70000"/>
              <a:buFont typeface="Wingdings"/>
              <a:buNone/>
              <a:defRPr kumimoji="0" sz="2200" kern="1200">
                <a:solidFill>
                  <a:schemeClr val="tx2"/>
                </a:solidFill>
                <a:latin typeface="+mn-lt"/>
                <a:ea typeface="+mn-ea"/>
                <a:cs typeface="+mn-cs"/>
              </a:defRPr>
            </a:lvl2pPr>
            <a:lvl3pPr marL="914400" indent="0" algn="ctr" rtl="0" eaLnBrk="1" latinLnBrk="0" hangingPunct="1">
              <a:spcBef>
                <a:spcPct val="20000"/>
              </a:spcBef>
              <a:buClr>
                <a:schemeClr val="accent3"/>
              </a:buClr>
              <a:buSzPct val="75000"/>
              <a:buFont typeface="Wingdings 2"/>
              <a:buNone/>
              <a:defRPr kumimoji="0" sz="2000" kern="1200">
                <a:solidFill>
                  <a:schemeClr val="tx1"/>
                </a:solidFill>
                <a:latin typeface="+mn-lt"/>
                <a:ea typeface="+mn-ea"/>
                <a:cs typeface="+mn-cs"/>
              </a:defRPr>
            </a:lvl3pPr>
            <a:lvl4pPr marL="1371600" indent="0" algn="ctr" rtl="0" eaLnBrk="1" latinLnBrk="0" hangingPunct="1">
              <a:spcBef>
                <a:spcPct val="20000"/>
              </a:spcBef>
              <a:buClr>
                <a:schemeClr val="accent4"/>
              </a:buClr>
              <a:buSzPct val="70000"/>
              <a:buFont typeface="Wingdings"/>
              <a:buNone/>
              <a:defRPr kumimoji="0" sz="2000" kern="1200">
                <a:solidFill>
                  <a:schemeClr val="tx2"/>
                </a:solidFill>
                <a:latin typeface="+mn-lt"/>
                <a:ea typeface="+mn-ea"/>
                <a:cs typeface="+mn-cs"/>
              </a:defRPr>
            </a:lvl4pPr>
            <a:lvl5pPr marL="1828800" indent="0" algn="ctr" rtl="0" eaLnBrk="1" latinLnBrk="0" hangingPunct="1">
              <a:spcBef>
                <a:spcPct val="20000"/>
              </a:spcBef>
              <a:buClr>
                <a:schemeClr val="accent5"/>
              </a:buClr>
              <a:buFontTx/>
              <a:buNone/>
              <a:defRPr kumimoji="0" sz="1800" kern="1200">
                <a:solidFill>
                  <a:schemeClr val="tx1"/>
                </a:solidFill>
                <a:latin typeface="+mn-lt"/>
                <a:ea typeface="+mn-ea"/>
                <a:cs typeface="+mn-cs"/>
              </a:defRPr>
            </a:lvl5pPr>
            <a:lvl6pPr marL="2286000" indent="0" algn="ctr" rtl="0" eaLnBrk="1" latinLnBrk="0" hangingPunct="1">
              <a:spcBef>
                <a:spcPct val="20000"/>
              </a:spcBef>
              <a:buClr>
                <a:schemeClr val="accent6"/>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1">
                  <a:shade val="75000"/>
                </a:schemeClr>
              </a:buClr>
              <a:buSzPct val="90000"/>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accent4">
                  <a:shade val="75000"/>
                </a:schemeClr>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2">
                  <a:shade val="75000"/>
                </a:schemeClr>
              </a:buClr>
              <a:buSzPct val="90000"/>
              <a:buNone/>
              <a:defRPr kumimoji="0" sz="1400" kern="1200" cap="all" baseline="0">
                <a:solidFill>
                  <a:schemeClr val="tx1"/>
                </a:solidFill>
                <a:latin typeface="+mn-lt"/>
                <a:ea typeface="+mn-ea"/>
                <a:cs typeface="+mn-cs"/>
              </a:defRPr>
            </a:lvl9pPr>
          </a:lstStyle>
          <a:p>
            <a:r>
              <a:rPr lang="en-IN" dirty="0" smtClean="0">
                <a:solidFill>
                  <a:schemeClr val="tx1"/>
                </a:solidFill>
              </a:rPr>
              <a:t>Malignant comments classification</a:t>
            </a:r>
            <a:endParaRPr lang="en-IN" dirty="0">
              <a:solidFill>
                <a:schemeClr val="tx1"/>
              </a:solidFill>
            </a:endParaRPr>
          </a:p>
        </p:txBody>
      </p:sp>
      <p:sp>
        <p:nvSpPr>
          <p:cNvPr id="7" name="TextBox 6"/>
          <p:cNvSpPr txBox="1"/>
          <p:nvPr/>
        </p:nvSpPr>
        <p:spPr>
          <a:xfrm>
            <a:off x="755576" y="5066261"/>
            <a:ext cx="6048672" cy="646331"/>
          </a:xfrm>
          <a:prstGeom prst="rect">
            <a:avLst/>
          </a:prstGeom>
          <a:noFill/>
        </p:spPr>
        <p:txBody>
          <a:bodyPr wrap="square" rtlCol="0">
            <a:spAutoFit/>
          </a:bodyPr>
          <a:lstStyle/>
          <a:p>
            <a:pPr algn="ctr"/>
            <a:r>
              <a:rPr lang="en-IN" dirty="0" smtClean="0"/>
              <a:t>		Submitted by:</a:t>
            </a:r>
          </a:p>
          <a:p>
            <a:pPr algn="ctr"/>
            <a:r>
              <a:rPr lang="en-IN" dirty="0"/>
              <a:t>	 </a:t>
            </a:r>
            <a:r>
              <a:rPr lang="en-IN" dirty="0" smtClean="0"/>
              <a:t>                 Ankita Ramdas Mhetre</a:t>
            </a:r>
            <a:endParaRPr lang="en-IN" dirty="0"/>
          </a:p>
        </p:txBody>
      </p:sp>
    </p:spTree>
    <p:extLst>
      <p:ext uri="{BB962C8B-B14F-4D97-AF65-F5344CB8AC3E}">
        <p14:creationId xmlns:p14="http://schemas.microsoft.com/office/powerpoint/2010/main" val="816043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tx1"/>
                </a:solidFill>
              </a:rPr>
              <a:t>Exploratory Data </a:t>
            </a:r>
            <a:r>
              <a:rPr lang="en-IN" dirty="0" smtClean="0">
                <a:solidFill>
                  <a:schemeClr val="tx1"/>
                </a:solidFill>
              </a:rPr>
              <a:t>analysis (EDA)</a:t>
            </a:r>
            <a:endParaRPr lang="en-IN" dirty="0"/>
          </a:p>
        </p:txBody>
      </p:sp>
      <p:pic>
        <p:nvPicPr>
          <p:cNvPr id="4" name="Content Placeholder 3"/>
          <p:cNvPicPr>
            <a:picLocks noGrp="1"/>
          </p:cNvPicPr>
          <p:nvPr>
            <p:ph sz="quarter" idx="1"/>
          </p:nvPr>
        </p:nvPicPr>
        <p:blipFill rotWithShape="1">
          <a:blip r:embed="rId2"/>
          <a:srcRect l="2566" t="10098" r="33773" b="25744"/>
          <a:stretch/>
        </p:blipFill>
        <p:spPr bwMode="auto">
          <a:xfrm>
            <a:off x="2051720" y="2112561"/>
            <a:ext cx="5112568" cy="2756599"/>
          </a:xfrm>
          <a:prstGeom prst="rect">
            <a:avLst/>
          </a:prstGeom>
          <a:ln>
            <a:solidFill>
              <a:schemeClr val="tx1"/>
            </a:solidFill>
            <a:prstDash val="solid"/>
          </a:ln>
          <a:extLst>
            <a:ext uri="{53640926-AAD7-44D8-BBD7-CCE9431645EC}">
              <a14:shadowObscured xmlns:a14="http://schemas.microsoft.com/office/drawing/2010/main"/>
            </a:ext>
          </a:extLst>
        </p:spPr>
      </p:pic>
      <p:sp>
        <p:nvSpPr>
          <p:cNvPr id="5" name="TextBox 4"/>
          <p:cNvSpPr txBox="1"/>
          <p:nvPr/>
        </p:nvSpPr>
        <p:spPr>
          <a:xfrm>
            <a:off x="467544" y="1556792"/>
            <a:ext cx="8064896" cy="461665"/>
          </a:xfrm>
          <a:prstGeom prst="rect">
            <a:avLst/>
          </a:prstGeom>
          <a:noFill/>
        </p:spPr>
        <p:txBody>
          <a:bodyPr wrap="square" rtlCol="0">
            <a:spAutoFit/>
          </a:bodyPr>
          <a:lstStyle/>
          <a:p>
            <a:r>
              <a:rPr lang="en-IN" sz="2400" dirty="0" smtClean="0"/>
              <a:t>Checking the data type of each column in the dataset.</a:t>
            </a:r>
            <a:endParaRPr lang="en-IN" sz="2400" dirty="0"/>
          </a:p>
        </p:txBody>
      </p:sp>
      <p:sp>
        <p:nvSpPr>
          <p:cNvPr id="6" name="TextBox 5"/>
          <p:cNvSpPr txBox="1"/>
          <p:nvPr/>
        </p:nvSpPr>
        <p:spPr>
          <a:xfrm>
            <a:off x="327694" y="4941168"/>
            <a:ext cx="8708801" cy="1508105"/>
          </a:xfrm>
          <a:prstGeom prst="rect">
            <a:avLst/>
          </a:prstGeom>
          <a:noFill/>
        </p:spPr>
        <p:txBody>
          <a:bodyPr wrap="square" rtlCol="0">
            <a:spAutoFit/>
          </a:bodyPr>
          <a:lstStyle/>
          <a:p>
            <a:r>
              <a:rPr lang="en-US" dirty="0"/>
              <a:t>There are two </a:t>
            </a:r>
            <a:r>
              <a:rPr lang="en-US" sz="2000" dirty="0"/>
              <a:t>columns</a:t>
            </a:r>
            <a:r>
              <a:rPr lang="en-US" dirty="0"/>
              <a:t> with "object" data type they are "id" and </a:t>
            </a:r>
            <a:r>
              <a:rPr lang="en-US" dirty="0" smtClean="0"/>
              <a:t>"comment text“.</a:t>
            </a:r>
          </a:p>
          <a:p>
            <a:endParaRPr lang="en-US" dirty="0"/>
          </a:p>
          <a:p>
            <a:r>
              <a:rPr lang="en-US" dirty="0"/>
              <a:t>"Malignant" , " </a:t>
            </a:r>
            <a:r>
              <a:rPr lang="en-US" dirty="0" smtClean="0"/>
              <a:t>Highly malignant" </a:t>
            </a:r>
            <a:r>
              <a:rPr lang="en-US" dirty="0"/>
              <a:t>, "rude" , "threat" , "abuse" , "loathe" are all </a:t>
            </a:r>
            <a:r>
              <a:rPr lang="en-US" dirty="0" smtClean="0"/>
              <a:t>integer data type</a:t>
            </a:r>
            <a:endParaRPr lang="en-US" dirty="0"/>
          </a:p>
          <a:p>
            <a:endParaRPr lang="en-IN" dirty="0"/>
          </a:p>
        </p:txBody>
      </p:sp>
    </p:spTree>
    <p:extLst>
      <p:ext uri="{BB962C8B-B14F-4D97-AF65-F5344CB8AC3E}">
        <p14:creationId xmlns:p14="http://schemas.microsoft.com/office/powerpoint/2010/main" val="35043198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Exploratory Data analysis (EDA)</a:t>
            </a:r>
            <a:endParaRPr lang="en-IN" dirty="0"/>
          </a:p>
        </p:txBody>
      </p:sp>
      <p:sp>
        <p:nvSpPr>
          <p:cNvPr id="3" name="Content Placeholder 2"/>
          <p:cNvSpPr>
            <a:spLocks noGrp="1"/>
          </p:cNvSpPr>
          <p:nvPr>
            <p:ph sz="quarter" idx="1"/>
          </p:nvPr>
        </p:nvSpPr>
        <p:spPr/>
        <p:txBody>
          <a:bodyPr/>
          <a:lstStyle/>
          <a:p>
            <a:r>
              <a:rPr lang="en-IN" sz="2000" dirty="0" smtClean="0"/>
              <a:t>Checking for null values in the dataset</a:t>
            </a:r>
            <a:r>
              <a:rPr lang="en-IN" dirty="0" smtClean="0"/>
              <a:t>.</a:t>
            </a:r>
            <a:endParaRPr lang="en-IN" dirty="0"/>
          </a:p>
        </p:txBody>
      </p:sp>
      <p:pic>
        <p:nvPicPr>
          <p:cNvPr id="5" name="Picture 4"/>
          <p:cNvPicPr/>
          <p:nvPr/>
        </p:nvPicPr>
        <p:blipFill rotWithShape="1">
          <a:blip r:embed="rId2"/>
          <a:srcRect t="17915" r="4540" b="20196"/>
          <a:stretch/>
        </p:blipFill>
        <p:spPr bwMode="auto">
          <a:xfrm>
            <a:off x="1700461" y="2276872"/>
            <a:ext cx="5470525" cy="2107565"/>
          </a:xfrm>
          <a:prstGeom prst="rect">
            <a:avLst/>
          </a:prstGeom>
          <a:ln>
            <a:solidFill>
              <a:schemeClr val="tx1"/>
            </a:solidFill>
            <a:prstDash val="solid"/>
          </a:ln>
          <a:extLst>
            <a:ext uri="{53640926-AAD7-44D8-BBD7-CCE9431645EC}">
              <a14:shadowObscured xmlns:a14="http://schemas.microsoft.com/office/drawing/2010/main"/>
            </a:ext>
          </a:extLst>
        </p:spPr>
      </p:pic>
      <p:sp>
        <p:nvSpPr>
          <p:cNvPr id="6" name="TextBox 5"/>
          <p:cNvSpPr txBox="1"/>
          <p:nvPr/>
        </p:nvSpPr>
        <p:spPr>
          <a:xfrm>
            <a:off x="539552" y="4687788"/>
            <a:ext cx="8136904" cy="1631216"/>
          </a:xfrm>
          <a:prstGeom prst="rect">
            <a:avLst/>
          </a:prstGeom>
          <a:noFill/>
        </p:spPr>
        <p:txBody>
          <a:bodyPr wrap="square" rtlCol="0">
            <a:spAutoFit/>
          </a:bodyPr>
          <a:lstStyle/>
          <a:p>
            <a:r>
              <a:rPr lang="en-IN" sz="2000" dirty="0" smtClean="0"/>
              <a:t>There are no null values in the data hence there is no need of imputers in this projects. We can also check for null values using the following command ;</a:t>
            </a:r>
          </a:p>
          <a:p>
            <a:endParaRPr lang="en-IN" sz="2000" dirty="0" smtClean="0"/>
          </a:p>
          <a:p>
            <a:r>
              <a:rPr lang="en-IN" sz="2000" dirty="0" smtClean="0"/>
              <a:t>Df.isnull().any() which will yield us a Boolean output</a:t>
            </a:r>
            <a:endParaRPr lang="en-IN" sz="2000" dirty="0"/>
          </a:p>
        </p:txBody>
      </p:sp>
    </p:spTree>
    <p:extLst>
      <p:ext uri="{BB962C8B-B14F-4D97-AF65-F5344CB8AC3E}">
        <p14:creationId xmlns:p14="http://schemas.microsoft.com/office/powerpoint/2010/main" val="31914072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Exploratory Data analysis (EDA)</a:t>
            </a:r>
            <a:endParaRPr lang="en-IN" dirty="0"/>
          </a:p>
        </p:txBody>
      </p:sp>
      <p:sp>
        <p:nvSpPr>
          <p:cNvPr id="3" name="Content Placeholder 2"/>
          <p:cNvSpPr>
            <a:spLocks noGrp="1"/>
          </p:cNvSpPr>
          <p:nvPr>
            <p:ph sz="quarter" idx="1"/>
          </p:nvPr>
        </p:nvSpPr>
        <p:spPr/>
        <p:txBody>
          <a:bodyPr/>
          <a:lstStyle/>
          <a:p>
            <a:r>
              <a:rPr lang="en-IN" sz="2400" dirty="0" smtClean="0"/>
              <a:t>Number of comments per category:</a:t>
            </a:r>
          </a:p>
          <a:p>
            <a:endParaRPr lang="en-IN" dirty="0"/>
          </a:p>
        </p:txBody>
      </p:sp>
      <p:pic>
        <p:nvPicPr>
          <p:cNvPr id="5" name="Picture 4"/>
          <p:cNvPicPr/>
          <p:nvPr/>
        </p:nvPicPr>
        <p:blipFill rotWithShape="1">
          <a:blip r:embed="rId2"/>
          <a:srcRect l="7573" t="15866" r="4537" b="8653"/>
          <a:stretch/>
        </p:blipFill>
        <p:spPr bwMode="auto">
          <a:xfrm>
            <a:off x="1979712" y="2204864"/>
            <a:ext cx="5516880" cy="2432685"/>
          </a:xfrm>
          <a:prstGeom prst="rect">
            <a:avLst/>
          </a:prstGeom>
          <a:ln>
            <a:solidFill>
              <a:schemeClr val="tx1"/>
            </a:solidFill>
            <a:prstDash val="solid"/>
          </a:ln>
          <a:extLst>
            <a:ext uri="{53640926-AAD7-44D8-BBD7-CCE9431645EC}">
              <a14:shadowObscured xmlns:a14="http://schemas.microsoft.com/office/drawing/2010/main"/>
            </a:ext>
          </a:extLst>
        </p:spPr>
      </p:pic>
      <p:sp>
        <p:nvSpPr>
          <p:cNvPr id="6" name="TextBox 5"/>
          <p:cNvSpPr txBox="1"/>
          <p:nvPr/>
        </p:nvSpPr>
        <p:spPr>
          <a:xfrm>
            <a:off x="323528" y="4941168"/>
            <a:ext cx="8496944" cy="1292662"/>
          </a:xfrm>
          <a:prstGeom prst="rect">
            <a:avLst/>
          </a:prstGeom>
          <a:noFill/>
        </p:spPr>
        <p:txBody>
          <a:bodyPr wrap="square" rtlCol="0">
            <a:spAutoFit/>
          </a:bodyPr>
          <a:lstStyle/>
          <a:p>
            <a:pPr lvl="0"/>
            <a:r>
              <a:rPr lang="en-IN" sz="2000" dirty="0"/>
              <a:t>We dealt with the number of comments belonging to various </a:t>
            </a:r>
            <a:r>
              <a:rPr lang="en-IN" sz="2000" dirty="0" smtClean="0"/>
              <a:t>categories. </a:t>
            </a:r>
            <a:r>
              <a:rPr lang="en-IN" sz="2000" dirty="0"/>
              <a:t>Malignant comments were highest in number, followed by rude, abuse, highly malignant loathe and abuse in decreasing order.</a:t>
            </a:r>
          </a:p>
          <a:p>
            <a:endParaRPr lang="en-IN" dirty="0"/>
          </a:p>
        </p:txBody>
      </p:sp>
    </p:spTree>
    <p:extLst>
      <p:ext uri="{BB962C8B-B14F-4D97-AF65-F5344CB8AC3E}">
        <p14:creationId xmlns:p14="http://schemas.microsoft.com/office/powerpoint/2010/main" val="33687524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Exploratory Data analysis (EDA)</a:t>
            </a:r>
            <a:endParaRPr lang="en-IN" dirty="0"/>
          </a:p>
        </p:txBody>
      </p:sp>
      <p:pic>
        <p:nvPicPr>
          <p:cNvPr id="4" name="Content Placeholder 3"/>
          <p:cNvPicPr>
            <a:picLocks noGrp="1"/>
          </p:cNvPicPr>
          <p:nvPr>
            <p:ph sz="quarter" idx="1"/>
          </p:nvPr>
        </p:nvPicPr>
        <p:blipFill rotWithShape="1">
          <a:blip r:embed="rId2"/>
          <a:srcRect t="25092" r="12454" b="11635"/>
          <a:stretch/>
        </p:blipFill>
        <p:spPr bwMode="auto">
          <a:xfrm>
            <a:off x="1043608" y="2492896"/>
            <a:ext cx="7402215" cy="2448272"/>
          </a:xfrm>
          <a:prstGeom prst="rect">
            <a:avLst/>
          </a:prstGeom>
          <a:ln>
            <a:solidFill>
              <a:schemeClr val="tx1"/>
            </a:solidFill>
            <a:prstDash val="solid"/>
          </a:ln>
          <a:extLst>
            <a:ext uri="{53640926-AAD7-44D8-BBD7-CCE9431645EC}">
              <a14:shadowObscured xmlns:a14="http://schemas.microsoft.com/office/drawing/2010/main"/>
            </a:ext>
          </a:extLst>
        </p:spPr>
      </p:pic>
      <p:sp>
        <p:nvSpPr>
          <p:cNvPr id="5" name="TextBox 4"/>
          <p:cNvSpPr txBox="1"/>
          <p:nvPr/>
        </p:nvSpPr>
        <p:spPr>
          <a:xfrm>
            <a:off x="179512" y="1556792"/>
            <a:ext cx="8424936" cy="830997"/>
          </a:xfrm>
          <a:prstGeom prst="rect">
            <a:avLst/>
          </a:prstGeom>
          <a:noFill/>
        </p:spPr>
        <p:txBody>
          <a:bodyPr wrap="square" rtlCol="0">
            <a:spAutoFit/>
          </a:bodyPr>
          <a:lstStyle/>
          <a:p>
            <a:r>
              <a:rPr lang="en-US" sz="1600" b="1" dirty="0"/>
              <a:t>corr</a:t>
            </a:r>
            <a:r>
              <a:rPr lang="en-US" sz="1600" dirty="0"/>
              <a:t>() is used to find the pairwise correlation of all columns in the </a:t>
            </a:r>
            <a:r>
              <a:rPr lang="en-US" sz="1600" dirty="0" smtClean="0"/>
              <a:t>data frame. </a:t>
            </a:r>
            <a:r>
              <a:rPr lang="en-US" sz="1600" dirty="0"/>
              <a:t>Any na values are automatically excluded. For any non-numeric data type columns in the </a:t>
            </a:r>
            <a:r>
              <a:rPr lang="en-US" sz="1600" dirty="0" smtClean="0"/>
              <a:t>data frame </a:t>
            </a:r>
            <a:r>
              <a:rPr lang="en-US" sz="1600" dirty="0"/>
              <a:t>it is ignored. </a:t>
            </a:r>
            <a:r>
              <a:rPr lang="en-US" sz="1600" dirty="0" smtClean="0"/>
              <a:t>The </a:t>
            </a:r>
            <a:r>
              <a:rPr lang="en-US" sz="1600" dirty="0"/>
              <a:t>correlation of a variable with itself is 1.</a:t>
            </a:r>
            <a:endParaRPr lang="en-IN" sz="1600" dirty="0"/>
          </a:p>
        </p:txBody>
      </p:sp>
      <p:sp>
        <p:nvSpPr>
          <p:cNvPr id="6" name="TextBox 5"/>
          <p:cNvSpPr txBox="1"/>
          <p:nvPr/>
        </p:nvSpPr>
        <p:spPr>
          <a:xfrm>
            <a:off x="179512" y="5085184"/>
            <a:ext cx="8964488" cy="1631216"/>
          </a:xfrm>
          <a:prstGeom prst="rect">
            <a:avLst/>
          </a:prstGeom>
          <a:noFill/>
        </p:spPr>
        <p:txBody>
          <a:bodyPr wrap="square" rtlCol="0">
            <a:spAutoFit/>
          </a:bodyPr>
          <a:lstStyle/>
          <a:p>
            <a:r>
              <a:rPr lang="en-IN" sz="1600" dirty="0"/>
              <a:t>Maximum correlation can be seen between rude and abuse which has a correlation </a:t>
            </a:r>
            <a:r>
              <a:rPr lang="en-IN" sz="1600" dirty="0" smtClean="0"/>
              <a:t>co-efficient </a:t>
            </a:r>
            <a:r>
              <a:rPr lang="en-IN" sz="1600" dirty="0"/>
              <a:t>of 0.74.</a:t>
            </a:r>
          </a:p>
          <a:p>
            <a:r>
              <a:rPr lang="en-IN" sz="1600" dirty="0" smtClean="0"/>
              <a:t>The </a:t>
            </a:r>
            <a:r>
              <a:rPr lang="en-IN" sz="1600" dirty="0"/>
              <a:t>second highest correlated variables are rude and malignant with correlation </a:t>
            </a:r>
            <a:r>
              <a:rPr lang="en-IN" sz="1600" dirty="0" smtClean="0"/>
              <a:t>co-efficient </a:t>
            </a:r>
            <a:r>
              <a:rPr lang="en-IN" sz="1600" dirty="0"/>
              <a:t>of 0.67 and abuse and malignant with correlation coefficient of 0.64.</a:t>
            </a:r>
          </a:p>
          <a:p>
            <a:r>
              <a:rPr lang="en-IN" sz="1600" dirty="0" smtClean="0"/>
              <a:t>Threat </a:t>
            </a:r>
            <a:r>
              <a:rPr lang="en-IN" sz="1600" dirty="0"/>
              <a:t>and loathe have comparatively very less correlation with other labels.</a:t>
            </a:r>
          </a:p>
          <a:p>
            <a:endParaRPr lang="en-IN" dirty="0"/>
          </a:p>
        </p:txBody>
      </p:sp>
    </p:spTree>
    <p:extLst>
      <p:ext uri="{BB962C8B-B14F-4D97-AF65-F5344CB8AC3E}">
        <p14:creationId xmlns:p14="http://schemas.microsoft.com/office/powerpoint/2010/main" val="1598256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Exploratory Data analysis (EDA)</a:t>
            </a:r>
            <a:endParaRPr lang="en-IN" dirty="0"/>
          </a:p>
        </p:txBody>
      </p:sp>
      <p:pic>
        <p:nvPicPr>
          <p:cNvPr id="4" name="Content Placeholder 3"/>
          <p:cNvPicPr>
            <a:picLocks noGrp="1"/>
          </p:cNvPicPr>
          <p:nvPr>
            <p:ph sz="quarter" idx="1"/>
          </p:nvPr>
        </p:nvPicPr>
        <p:blipFill rotWithShape="1">
          <a:blip r:embed="rId2"/>
          <a:srcRect l="1432" t="11272" r="7545" b="33091"/>
          <a:stretch/>
        </p:blipFill>
        <p:spPr bwMode="auto">
          <a:xfrm>
            <a:off x="611560" y="2780928"/>
            <a:ext cx="7996535" cy="2923953"/>
          </a:xfrm>
          <a:prstGeom prst="rect">
            <a:avLst/>
          </a:prstGeom>
          <a:ln>
            <a:solidFill>
              <a:schemeClr val="tx1"/>
            </a:solidFill>
            <a:prstDash val="solid"/>
          </a:ln>
          <a:extLst>
            <a:ext uri="{53640926-AAD7-44D8-BBD7-CCE9431645EC}">
              <a14:shadowObscured xmlns:a14="http://schemas.microsoft.com/office/drawing/2010/main"/>
            </a:ext>
          </a:extLst>
        </p:spPr>
      </p:pic>
      <p:sp>
        <p:nvSpPr>
          <p:cNvPr id="5" name="TextBox 4"/>
          <p:cNvSpPr txBox="1"/>
          <p:nvPr/>
        </p:nvSpPr>
        <p:spPr>
          <a:xfrm>
            <a:off x="467544" y="1628800"/>
            <a:ext cx="7920880" cy="923330"/>
          </a:xfrm>
          <a:prstGeom prst="rect">
            <a:avLst/>
          </a:prstGeom>
          <a:noFill/>
        </p:spPr>
        <p:txBody>
          <a:bodyPr wrap="square" rtlCol="0">
            <a:spAutoFit/>
          </a:bodyPr>
          <a:lstStyle/>
          <a:p>
            <a:r>
              <a:rPr lang="en-IN" dirty="0" smtClean="0"/>
              <a:t>The distribution </a:t>
            </a:r>
            <a:r>
              <a:rPr lang="en-IN" dirty="0"/>
              <a:t>of variables </a:t>
            </a:r>
            <a:r>
              <a:rPr lang="en-IN" dirty="0" smtClean="0"/>
              <a:t>is checked using </a:t>
            </a:r>
            <a:r>
              <a:rPr lang="en-IN" dirty="0"/>
              <a:t>df.skew() function. But as the skewness is in label we are not supposed to treat them, this is just to get an overview of how variables are working</a:t>
            </a:r>
          </a:p>
        </p:txBody>
      </p:sp>
    </p:spTree>
    <p:extLst>
      <p:ext uri="{BB962C8B-B14F-4D97-AF65-F5344CB8AC3E}">
        <p14:creationId xmlns:p14="http://schemas.microsoft.com/office/powerpoint/2010/main" val="30153570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Data Pre-Processing</a:t>
            </a:r>
            <a:endParaRPr lang="en-IN" dirty="0">
              <a:solidFill>
                <a:schemeClr val="tx1"/>
              </a:solidFill>
            </a:endParaRPr>
          </a:p>
        </p:txBody>
      </p:sp>
      <p:sp>
        <p:nvSpPr>
          <p:cNvPr id="3" name="Content Placeholder 2"/>
          <p:cNvSpPr>
            <a:spLocks noGrp="1"/>
          </p:cNvSpPr>
          <p:nvPr>
            <p:ph sz="quarter" idx="1"/>
          </p:nvPr>
        </p:nvSpPr>
        <p:spPr/>
        <p:txBody>
          <a:bodyPr>
            <a:normAutofit fontScale="85000" lnSpcReduction="20000"/>
          </a:bodyPr>
          <a:lstStyle/>
          <a:p>
            <a:r>
              <a:rPr lang="en-US" sz="2000" dirty="0"/>
              <a:t>Natural Language Processing (NLP) is a branch of Data Science which deals with Text data. To prepare the text data for the model building we perform text preprocessing.</a:t>
            </a:r>
            <a:r>
              <a:rPr lang="en-IN" sz="2000" dirty="0"/>
              <a:t> It transforms text from its raw format into something that is more process able for computer algorithms. </a:t>
            </a:r>
          </a:p>
          <a:p>
            <a:pPr marL="0" indent="0">
              <a:buNone/>
            </a:pPr>
            <a:endParaRPr lang="en-IN" sz="2000" dirty="0" smtClean="0"/>
          </a:p>
          <a:p>
            <a:pPr marL="0" indent="0">
              <a:buNone/>
            </a:pPr>
            <a:endParaRPr lang="en-IN" sz="2000" dirty="0"/>
          </a:p>
          <a:p>
            <a:pPr marL="0" indent="0">
              <a:buNone/>
            </a:pPr>
            <a:endParaRPr lang="en-IN" sz="2000" dirty="0" smtClean="0"/>
          </a:p>
          <a:p>
            <a:pPr marL="0" indent="0">
              <a:buNone/>
            </a:pPr>
            <a:endParaRPr lang="en-IN" sz="2000" dirty="0"/>
          </a:p>
          <a:p>
            <a:pPr marL="0" indent="0">
              <a:buNone/>
            </a:pPr>
            <a:endParaRPr lang="en-IN" sz="2000" dirty="0" smtClean="0"/>
          </a:p>
          <a:p>
            <a:pPr marL="0" indent="0">
              <a:buNone/>
            </a:pPr>
            <a:endParaRPr lang="en-IN" sz="2000" dirty="0"/>
          </a:p>
          <a:p>
            <a:pPr marL="0" indent="0">
              <a:buNone/>
            </a:pPr>
            <a:endParaRPr lang="en-IN" sz="2000" dirty="0" smtClean="0"/>
          </a:p>
          <a:p>
            <a:pPr marL="0" indent="0">
              <a:buNone/>
            </a:pPr>
            <a:endParaRPr lang="en-IN" sz="2000" dirty="0"/>
          </a:p>
          <a:p>
            <a:pPr marL="0" indent="0">
              <a:buNone/>
            </a:pPr>
            <a:endParaRPr lang="en-IN" sz="2000" dirty="0" smtClean="0"/>
          </a:p>
          <a:p>
            <a:pPr marL="0" indent="0">
              <a:buNone/>
            </a:pPr>
            <a:endParaRPr lang="en-IN" sz="2000" dirty="0"/>
          </a:p>
          <a:p>
            <a:pPr marL="0" indent="0">
              <a:buNone/>
            </a:pPr>
            <a:endParaRPr lang="en-IN" sz="2000" dirty="0"/>
          </a:p>
          <a:p>
            <a:r>
              <a:rPr lang="en-IN" sz="2000" dirty="0"/>
              <a:t>The goal of our pre-processing is to achieve normalization and noise removal from the dataset before we experiment with different embedding and models.</a:t>
            </a:r>
            <a:endParaRPr lang="en-US" sz="2000" dirty="0"/>
          </a:p>
          <a:p>
            <a:endParaRPr lang="en-US" sz="360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2708920"/>
            <a:ext cx="3382194" cy="2160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12669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Data Pre-Processing</a:t>
            </a:r>
            <a:endParaRPr lang="en-IN" dirty="0">
              <a:solidFill>
                <a:schemeClr val="tx1"/>
              </a:solidFill>
            </a:endParaRPr>
          </a:p>
        </p:txBody>
      </p:sp>
      <p:sp>
        <p:nvSpPr>
          <p:cNvPr id="3" name="Content Placeholder 2"/>
          <p:cNvSpPr>
            <a:spLocks noGrp="1"/>
          </p:cNvSpPr>
          <p:nvPr>
            <p:ph sz="quarter" idx="1"/>
          </p:nvPr>
        </p:nvSpPr>
        <p:spPr/>
        <p:txBody>
          <a:bodyPr>
            <a:normAutofit fontScale="92500" lnSpcReduction="10000"/>
          </a:bodyPr>
          <a:lstStyle/>
          <a:p>
            <a:r>
              <a:rPr lang="en-US" sz="2000" dirty="0"/>
              <a:t>There are different ways to preprocess text. Here are some of the approaches that </a:t>
            </a:r>
            <a:r>
              <a:rPr lang="en-US" sz="2000" dirty="0" smtClean="0"/>
              <a:t>we have implemented.</a:t>
            </a:r>
          </a:p>
          <a:p>
            <a:pPr marL="0" indent="0">
              <a:buNone/>
            </a:pPr>
            <a:endParaRPr lang="en-US" sz="2000" dirty="0"/>
          </a:p>
          <a:p>
            <a:r>
              <a:rPr lang="en-US" sz="2000" dirty="0"/>
              <a:t>Remove HTML </a:t>
            </a:r>
            <a:r>
              <a:rPr lang="en-US" sz="2000" dirty="0" smtClean="0"/>
              <a:t>tags</a:t>
            </a:r>
          </a:p>
          <a:p>
            <a:pPr marL="0" indent="0">
              <a:buNone/>
            </a:pPr>
            <a:endParaRPr lang="en-US" sz="2000" dirty="0"/>
          </a:p>
          <a:p>
            <a:r>
              <a:rPr lang="en-US" sz="2000" dirty="0"/>
              <a:t>Lowercase all </a:t>
            </a:r>
            <a:r>
              <a:rPr lang="en-US" sz="2000" dirty="0" smtClean="0"/>
              <a:t>texts</a:t>
            </a:r>
          </a:p>
          <a:p>
            <a:endParaRPr lang="en-US" sz="2000" dirty="0"/>
          </a:p>
          <a:p>
            <a:r>
              <a:rPr lang="en-US" sz="2000" dirty="0" smtClean="0"/>
              <a:t>Remove punctuations</a:t>
            </a:r>
          </a:p>
          <a:p>
            <a:endParaRPr lang="en-US" sz="2000" dirty="0"/>
          </a:p>
          <a:p>
            <a:r>
              <a:rPr lang="en-US" sz="2000" dirty="0"/>
              <a:t>Remove stop </a:t>
            </a:r>
            <a:r>
              <a:rPr lang="en-US" sz="2000" dirty="0" smtClean="0"/>
              <a:t>words</a:t>
            </a:r>
          </a:p>
          <a:p>
            <a:endParaRPr lang="en-US" sz="2000" dirty="0"/>
          </a:p>
          <a:p>
            <a:r>
              <a:rPr lang="en-US" sz="2000" dirty="0" smtClean="0"/>
              <a:t>Stemming</a:t>
            </a:r>
          </a:p>
          <a:p>
            <a:pPr marL="0" indent="0">
              <a:buNone/>
            </a:pPr>
            <a:endParaRPr lang="en-US" sz="2000" dirty="0"/>
          </a:p>
          <a:p>
            <a:r>
              <a:rPr lang="en-IN" sz="2000" dirty="0" smtClean="0"/>
              <a:t>TF-IDF</a:t>
            </a:r>
            <a:endParaRPr lang="en-IN" sz="2000" dirty="0"/>
          </a:p>
          <a:p>
            <a:endParaRPr lang="en-IN" dirty="0"/>
          </a:p>
          <a:p>
            <a:endParaRPr lang="en-IN" dirty="0"/>
          </a:p>
        </p:txBody>
      </p:sp>
    </p:spTree>
    <p:extLst>
      <p:ext uri="{BB962C8B-B14F-4D97-AF65-F5344CB8AC3E}">
        <p14:creationId xmlns:p14="http://schemas.microsoft.com/office/powerpoint/2010/main" val="8869099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Converting text into lowercase</a:t>
            </a:r>
            <a:endParaRPr lang="en-IN" dirty="0">
              <a:solidFill>
                <a:schemeClr val="tx1"/>
              </a:solidFill>
            </a:endParaRPr>
          </a:p>
        </p:txBody>
      </p:sp>
      <p:sp>
        <p:nvSpPr>
          <p:cNvPr id="3" name="Content Placeholder 2"/>
          <p:cNvSpPr>
            <a:spLocks noGrp="1"/>
          </p:cNvSpPr>
          <p:nvPr>
            <p:ph sz="quarter" idx="1"/>
          </p:nvPr>
        </p:nvSpPr>
        <p:spPr/>
        <p:txBody>
          <a:bodyPr/>
          <a:lstStyle/>
          <a:p>
            <a:r>
              <a:rPr lang="en-IN" sz="2000" dirty="0"/>
              <a:t>We first set out to normalize the dataset by converting all the characters to lowercase. This helps us even the playing field for words since lexically a capitalized word should not have a 	different weight than a non-capitalized word. </a:t>
            </a:r>
            <a:endParaRPr lang="en-IN" sz="2000" dirty="0" smtClean="0"/>
          </a:p>
          <a:p>
            <a:pPr marL="0" indent="0">
              <a:buNone/>
            </a:pPr>
            <a:endParaRPr lang="en-IN" sz="2000" dirty="0" smtClean="0"/>
          </a:p>
          <a:p>
            <a:r>
              <a:rPr lang="en-US" sz="2000" dirty="0" smtClean="0"/>
              <a:t>Lowercasing </a:t>
            </a:r>
            <a:r>
              <a:rPr lang="en-US" sz="2000" dirty="0"/>
              <a:t>is a great way to deal with sparsity issues</a:t>
            </a:r>
            <a:endParaRPr lang="en-IN" sz="2000" dirty="0"/>
          </a:p>
          <a:p>
            <a:endParaRPr lang="en-IN" dirty="0"/>
          </a:p>
        </p:txBody>
      </p:sp>
      <p:pic>
        <p:nvPicPr>
          <p:cNvPr id="7" name="Picture 6" descr="https://cdn-images-1.medium.com/max/1600/1*M8cSL8_1Qu8HNk3eaIX_-w.png"/>
          <p:cNvPicPr/>
          <p:nvPr/>
        </p:nvPicPr>
        <p:blipFill rotWithShape="1">
          <a:blip r:embed="rId2">
            <a:extLst>
              <a:ext uri="{28A0092B-C50C-407E-A947-70E740481C1C}">
                <a14:useLocalDpi xmlns:a14="http://schemas.microsoft.com/office/drawing/2010/main" val="0"/>
              </a:ext>
            </a:extLst>
          </a:blip>
          <a:srcRect l="18549" r="18989"/>
          <a:stretch/>
        </p:blipFill>
        <p:spPr bwMode="auto">
          <a:xfrm>
            <a:off x="2810705" y="3789040"/>
            <a:ext cx="3579963" cy="1976120"/>
          </a:xfrm>
          <a:prstGeom prst="rect">
            <a:avLst/>
          </a:prstGeom>
          <a:noFill/>
          <a:ln>
            <a:noFill/>
          </a:ln>
        </p:spPr>
      </p:pic>
    </p:spTree>
    <p:extLst>
      <p:ext uri="{BB962C8B-B14F-4D97-AF65-F5344CB8AC3E}">
        <p14:creationId xmlns:p14="http://schemas.microsoft.com/office/powerpoint/2010/main" val="22530050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solidFill>
                  <a:schemeClr val="tx1"/>
                </a:solidFill>
              </a:rPr>
              <a:t>Removing punctuations and special characters</a:t>
            </a:r>
            <a:endParaRPr lang="en-IN" dirty="0">
              <a:solidFill>
                <a:schemeClr val="tx1"/>
              </a:solidFill>
            </a:endParaRPr>
          </a:p>
        </p:txBody>
      </p:sp>
      <p:sp>
        <p:nvSpPr>
          <p:cNvPr id="3" name="Content Placeholder 2"/>
          <p:cNvSpPr>
            <a:spLocks noGrp="1"/>
          </p:cNvSpPr>
          <p:nvPr>
            <p:ph sz="quarter" idx="1"/>
          </p:nvPr>
        </p:nvSpPr>
        <p:spPr/>
        <p:txBody>
          <a:bodyPr>
            <a:normAutofit/>
          </a:bodyPr>
          <a:lstStyle/>
          <a:p>
            <a:r>
              <a:rPr lang="en-US" sz="1600" dirty="0"/>
              <a:t>The generic problem faced by the programmers is removing a character from the entire string. But sometimes the requirement is way above and demands the removal of more than 1 character, but a list of such malicious characters. </a:t>
            </a:r>
          </a:p>
          <a:p>
            <a:endParaRPr lang="en-US" sz="1600" dirty="0" smtClean="0"/>
          </a:p>
          <a:p>
            <a:r>
              <a:rPr lang="en-US" sz="1600" dirty="0" smtClean="0"/>
              <a:t>These </a:t>
            </a:r>
            <a:r>
              <a:rPr lang="en-US" sz="1600" dirty="0"/>
              <a:t>can be in the form of special characters for reconstructing valid passwords </a:t>
            </a:r>
            <a:r>
              <a:rPr lang="en-US" sz="1600" dirty="0" smtClean="0"/>
              <a:t>or some hash tags that are used in comments, any mentions that are indicated by the @ symbol and </a:t>
            </a:r>
            <a:r>
              <a:rPr lang="en-US" sz="1600" dirty="0"/>
              <a:t>many other applications possible</a:t>
            </a:r>
            <a:r>
              <a:rPr lang="en-US" sz="1600" dirty="0" smtClean="0"/>
              <a:t>.</a:t>
            </a:r>
            <a:endParaRPr lang="en-US" sz="1600" dirty="0"/>
          </a:p>
          <a:p>
            <a:endParaRPr lang="en-IN" sz="16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3645024"/>
            <a:ext cx="3600400" cy="28083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71454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Removing stop words</a:t>
            </a:r>
            <a:endParaRPr lang="en-IN" dirty="0">
              <a:solidFill>
                <a:schemeClr val="tx1"/>
              </a:solidFill>
            </a:endParaRPr>
          </a:p>
        </p:txBody>
      </p:sp>
      <p:sp>
        <p:nvSpPr>
          <p:cNvPr id="3" name="Content Placeholder 2"/>
          <p:cNvSpPr>
            <a:spLocks noGrp="1"/>
          </p:cNvSpPr>
          <p:nvPr>
            <p:ph sz="quarter" idx="1"/>
          </p:nvPr>
        </p:nvSpPr>
        <p:spPr/>
        <p:txBody>
          <a:bodyPr>
            <a:normAutofit lnSpcReduction="10000"/>
          </a:bodyPr>
          <a:lstStyle/>
          <a:p>
            <a:pPr lvl="0">
              <a:buClr>
                <a:srgbClr val="D16349"/>
              </a:buClr>
            </a:pPr>
            <a:r>
              <a:rPr lang="en-IN" sz="1900" dirty="0">
                <a:solidFill>
                  <a:prstClr val="black"/>
                </a:solidFill>
              </a:rPr>
              <a:t>Common words (like a, an, and, are, as etc.) appear with a high frequency in comments, but add very little value to the classification problem as they do not have any specific polarity.  Hence, we decided to remove stop words to further DE noise the input. </a:t>
            </a:r>
          </a:p>
          <a:p>
            <a:pPr lvl="0">
              <a:buClr>
                <a:srgbClr val="D16349"/>
              </a:buClr>
            </a:pPr>
            <a:endParaRPr lang="en-IN" sz="1900" dirty="0">
              <a:solidFill>
                <a:prstClr val="black"/>
              </a:solidFill>
            </a:endParaRPr>
          </a:p>
          <a:p>
            <a:pPr lvl="0">
              <a:buClr>
                <a:srgbClr val="D16349"/>
              </a:buClr>
            </a:pPr>
            <a:endParaRPr lang="en-IN" sz="1900" dirty="0">
              <a:solidFill>
                <a:prstClr val="black"/>
              </a:solidFill>
            </a:endParaRPr>
          </a:p>
          <a:p>
            <a:pPr lvl="0">
              <a:buClr>
                <a:srgbClr val="D16349"/>
              </a:buClr>
            </a:pPr>
            <a:endParaRPr lang="en-IN" sz="1900" dirty="0">
              <a:solidFill>
                <a:prstClr val="black"/>
              </a:solidFill>
            </a:endParaRPr>
          </a:p>
          <a:p>
            <a:pPr lvl="0">
              <a:buClr>
                <a:srgbClr val="D16349"/>
              </a:buClr>
            </a:pPr>
            <a:endParaRPr lang="en-IN" sz="1900" dirty="0">
              <a:solidFill>
                <a:prstClr val="black"/>
              </a:solidFill>
            </a:endParaRPr>
          </a:p>
          <a:p>
            <a:pPr lvl="0">
              <a:buClr>
                <a:srgbClr val="D16349"/>
              </a:buClr>
            </a:pPr>
            <a:endParaRPr lang="en-IN" sz="1900" dirty="0">
              <a:solidFill>
                <a:prstClr val="black"/>
              </a:solidFill>
            </a:endParaRPr>
          </a:p>
          <a:p>
            <a:pPr lvl="0">
              <a:buClr>
                <a:srgbClr val="D16349"/>
              </a:buClr>
            </a:pPr>
            <a:endParaRPr lang="en-IN" sz="1900" dirty="0">
              <a:solidFill>
                <a:prstClr val="black"/>
              </a:solidFill>
            </a:endParaRPr>
          </a:p>
          <a:p>
            <a:pPr lvl="0">
              <a:buClr>
                <a:srgbClr val="D16349"/>
              </a:buClr>
            </a:pPr>
            <a:endParaRPr lang="en-IN" sz="1900" dirty="0">
              <a:solidFill>
                <a:prstClr val="black"/>
              </a:solidFill>
            </a:endParaRPr>
          </a:p>
          <a:p>
            <a:pPr lvl="0">
              <a:buClr>
                <a:srgbClr val="D16349"/>
              </a:buClr>
            </a:pPr>
            <a:endParaRPr lang="en-IN" sz="1900" dirty="0">
              <a:solidFill>
                <a:prstClr val="black"/>
              </a:solidFill>
            </a:endParaRPr>
          </a:p>
          <a:p>
            <a:pPr lvl="0">
              <a:buClr>
                <a:srgbClr val="D16349"/>
              </a:buClr>
            </a:pPr>
            <a:r>
              <a:rPr lang="en-IN" sz="2000" dirty="0">
                <a:solidFill>
                  <a:prstClr val="black"/>
                </a:solidFill>
              </a:rPr>
              <a:t>We used NLTK’s stop words package to provide us with the list of stop words.</a:t>
            </a:r>
          </a:p>
          <a:p>
            <a:pPr lvl="0">
              <a:buClr>
                <a:srgbClr val="D16349"/>
              </a:buClr>
            </a:pPr>
            <a:endParaRPr lang="en-IN" sz="2500" dirty="0">
              <a:solidFill>
                <a:prstClr val="black"/>
              </a:solidFill>
            </a:endParaRPr>
          </a:p>
          <a:p>
            <a:endParaRPr lang="en-I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2780928"/>
            <a:ext cx="5200650"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13312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200" dirty="0">
                <a:solidFill>
                  <a:schemeClr val="tx1"/>
                </a:solidFill>
              </a:rPr>
              <a:t>Conceptual Background and domain knowledge</a:t>
            </a:r>
            <a:endParaRPr lang="en-IN" dirty="0"/>
          </a:p>
        </p:txBody>
      </p:sp>
      <p:sp>
        <p:nvSpPr>
          <p:cNvPr id="3" name="Content Placeholder 2"/>
          <p:cNvSpPr>
            <a:spLocks noGrp="1"/>
          </p:cNvSpPr>
          <p:nvPr>
            <p:ph sz="quarter" idx="1"/>
          </p:nvPr>
        </p:nvSpPr>
        <p:spPr/>
        <p:txBody>
          <a:bodyPr>
            <a:normAutofit/>
          </a:bodyPr>
          <a:lstStyle/>
          <a:p>
            <a:r>
              <a:rPr lang="en-IN" sz="1600" dirty="0"/>
              <a:t>Due to the penetration of the internet in all domains of life there is an increase in people’s participation in all activities. </a:t>
            </a:r>
            <a:endParaRPr lang="en-IN" sz="1600" dirty="0" smtClean="0"/>
          </a:p>
          <a:p>
            <a:pPr marL="0" indent="0">
              <a:buNone/>
            </a:pPr>
            <a:endParaRPr lang="en-IN" sz="1600" dirty="0" smtClean="0"/>
          </a:p>
          <a:p>
            <a:r>
              <a:rPr lang="en-IN" sz="1600" dirty="0" smtClean="0"/>
              <a:t>People </a:t>
            </a:r>
            <a:r>
              <a:rPr lang="en-IN" sz="1600" dirty="0"/>
              <a:t>actively give remarks as an issue of communicating their concern/feedback/opinion in various online forums. </a:t>
            </a:r>
            <a:endParaRPr lang="en-IN" sz="1600" dirty="0" smtClean="0"/>
          </a:p>
          <a:p>
            <a:endParaRPr lang="en-IN" sz="1600" dirty="0"/>
          </a:p>
          <a:p>
            <a:endParaRPr lang="en-IN" sz="1600" dirty="0" smtClean="0"/>
          </a:p>
          <a:p>
            <a:endParaRPr lang="en-IN" sz="1600" dirty="0"/>
          </a:p>
          <a:p>
            <a:endParaRPr lang="en-IN" sz="1600" dirty="0" smtClean="0"/>
          </a:p>
          <a:p>
            <a:endParaRPr lang="en-IN" sz="1600" dirty="0"/>
          </a:p>
          <a:p>
            <a:endParaRPr lang="en-IN" sz="1600" dirty="0" smtClean="0"/>
          </a:p>
          <a:p>
            <a:endParaRPr lang="en-IN" sz="1600" dirty="0"/>
          </a:p>
          <a:p>
            <a:endParaRPr lang="en-IN" sz="1600" dirty="0" smtClean="0"/>
          </a:p>
          <a:p>
            <a:endParaRPr lang="en-IN" sz="1600" dirty="0"/>
          </a:p>
          <a:p>
            <a:endParaRPr lang="en-IN" sz="1600" dirty="0" smtClean="0"/>
          </a:p>
          <a:p>
            <a:endParaRPr lang="en-IN" sz="1600" dirty="0"/>
          </a:p>
          <a:p>
            <a:endParaRPr lang="en-IN" sz="1600" dirty="0" smtClean="0"/>
          </a:p>
          <a:p>
            <a:endParaRPr lang="en-IN" sz="1600" dirty="0"/>
          </a:p>
          <a:p>
            <a:endParaRPr lang="en-IN" sz="1600" dirty="0" smtClean="0"/>
          </a:p>
          <a:p>
            <a:endParaRPr lang="en-IN" sz="16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3212976"/>
            <a:ext cx="4248472" cy="2952328"/>
          </a:xfrm>
          <a:prstGeom prst="rect">
            <a:avLst/>
          </a:prstGeom>
          <a:noFill/>
          <a:ln w="9525">
            <a:solidFill>
              <a:schemeClr val="tx1"/>
            </a:solidFill>
            <a:miter lim="800000"/>
            <a:headEnd/>
            <a:tailEnd/>
          </a:ln>
          <a:effectLst>
            <a:glow rad="228600">
              <a:schemeClr val="accent4">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190392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Stemming</a:t>
            </a:r>
            <a:endParaRPr lang="en-IN" dirty="0">
              <a:solidFill>
                <a:schemeClr val="tx1"/>
              </a:solidFill>
            </a:endParaRPr>
          </a:p>
        </p:txBody>
      </p:sp>
      <p:sp>
        <p:nvSpPr>
          <p:cNvPr id="3" name="Content Placeholder 2"/>
          <p:cNvSpPr>
            <a:spLocks noGrp="1"/>
          </p:cNvSpPr>
          <p:nvPr>
            <p:ph sz="quarter" idx="1"/>
          </p:nvPr>
        </p:nvSpPr>
        <p:spPr/>
        <p:txBody>
          <a:bodyPr>
            <a:normAutofit/>
          </a:bodyPr>
          <a:lstStyle/>
          <a:p>
            <a:r>
              <a:rPr lang="en-US" sz="1400" dirty="0"/>
              <a:t>Stemming is one of the most common data pre-processing operations we do in almost all Natural </a:t>
            </a:r>
            <a:r>
              <a:rPr lang="en-US" sz="1400" dirty="0" smtClean="0"/>
              <a:t>Language.</a:t>
            </a:r>
          </a:p>
          <a:p>
            <a:endParaRPr lang="en-US" sz="1400" dirty="0"/>
          </a:p>
          <a:p>
            <a:r>
              <a:rPr lang="en-US" sz="1400" dirty="0" smtClean="0"/>
              <a:t>To </a:t>
            </a:r>
            <a:r>
              <a:rPr lang="en-US" sz="1400" dirty="0"/>
              <a:t>put simply, stemming is the process of removing a part of a word, or </a:t>
            </a:r>
            <a:r>
              <a:rPr lang="en-US" sz="1400" i="1" dirty="0"/>
              <a:t>reducing a word to its stem</a:t>
            </a:r>
            <a:r>
              <a:rPr lang="en-US" sz="1400" dirty="0"/>
              <a:t> or root. This might not necessarily mean we’re reducing a word to its dictionary root</a:t>
            </a:r>
            <a:r>
              <a:rPr lang="en-US" sz="1400" dirty="0" smtClean="0"/>
              <a:t>.</a:t>
            </a:r>
          </a:p>
          <a:p>
            <a:endParaRPr lang="en-US" sz="1400" dirty="0" smtClean="0"/>
          </a:p>
          <a:p>
            <a:r>
              <a:rPr lang="en-US" sz="1400" dirty="0" smtClean="0"/>
              <a:t> </a:t>
            </a:r>
            <a:r>
              <a:rPr lang="en-US" sz="1400" dirty="0"/>
              <a:t>We use a few algorithms to decide how to chop a word off. This is, for the most part, how stemming differs from lemmatization, which is reducing a word to its dictionary root, which is more complex and needs a very high degree of </a:t>
            </a:r>
            <a:r>
              <a:rPr lang="en-US" sz="1400" dirty="0" smtClean="0"/>
              <a:t>knowledge </a:t>
            </a:r>
            <a:r>
              <a:rPr lang="en-US" sz="1400" dirty="0"/>
              <a:t>of a </a:t>
            </a:r>
            <a:r>
              <a:rPr lang="en-US" sz="1400" dirty="0" smtClean="0"/>
              <a:t>language Processing </a:t>
            </a:r>
            <a:r>
              <a:rPr lang="en-US" sz="1400" dirty="0"/>
              <a:t>(NLP) projects.</a:t>
            </a:r>
            <a:endParaRPr lang="en-IN" sz="1400"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91" t="25978" r="45757" b="33157"/>
          <a:stretch/>
        </p:blipFill>
        <p:spPr bwMode="auto">
          <a:xfrm>
            <a:off x="2411760" y="3933056"/>
            <a:ext cx="4313209" cy="191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00559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332656"/>
            <a:ext cx="8944672" cy="758952"/>
          </a:xfrm>
        </p:spPr>
        <p:txBody>
          <a:bodyPr>
            <a:noAutofit/>
          </a:bodyPr>
          <a:lstStyle/>
          <a:p>
            <a:r>
              <a:rPr lang="en-IN" sz="2800" dirty="0" smtClean="0">
                <a:solidFill>
                  <a:schemeClr val="tx1"/>
                </a:solidFill>
              </a:rPr>
              <a:t>TF-IDF:</a:t>
            </a:r>
            <a:r>
              <a:rPr lang="en-US" sz="2800" dirty="0">
                <a:solidFill>
                  <a:schemeClr val="tx1"/>
                </a:solidFill>
              </a:rPr>
              <a:t> Term Frequency — Inverse Document Frequency </a:t>
            </a:r>
            <a:endParaRPr lang="en-IN" sz="2800" dirty="0">
              <a:solidFill>
                <a:schemeClr val="tx1"/>
              </a:solidFill>
            </a:endParaRPr>
          </a:p>
        </p:txBody>
      </p:sp>
      <p:sp>
        <p:nvSpPr>
          <p:cNvPr id="3" name="Content Placeholder 2"/>
          <p:cNvSpPr>
            <a:spLocks noGrp="1"/>
          </p:cNvSpPr>
          <p:nvPr>
            <p:ph sz="quarter" idx="1"/>
          </p:nvPr>
        </p:nvSpPr>
        <p:spPr/>
        <p:txBody>
          <a:bodyPr>
            <a:normAutofit fontScale="62500" lnSpcReduction="20000"/>
          </a:bodyPr>
          <a:lstStyle/>
          <a:p>
            <a:r>
              <a:rPr lang="en-US" sz="2800" b="1" dirty="0"/>
              <a:t>TF-IDF</a:t>
            </a:r>
            <a:r>
              <a:rPr lang="en-US" sz="2800" dirty="0"/>
              <a:t> stands for Term Frequency — Inverse Document Frequency and is a statistic that aims to better define how important a word is for a document, while also taking into account the relation to other documents from the same corpus.</a:t>
            </a:r>
          </a:p>
          <a:p>
            <a:pPr marL="0" indent="0">
              <a:buNone/>
            </a:pPr>
            <a:endParaRPr lang="en-US" sz="2800" dirty="0"/>
          </a:p>
          <a:p>
            <a:pPr marL="0" indent="0">
              <a:buNone/>
            </a:pPr>
            <a:r>
              <a:rPr lang="en-US" sz="2800" dirty="0"/>
              <a:t>The rationale behind this is the following:</a:t>
            </a:r>
          </a:p>
          <a:p>
            <a:pPr marL="0" indent="0">
              <a:buNone/>
            </a:pPr>
            <a:endParaRPr lang="en-US" sz="2800" dirty="0"/>
          </a:p>
          <a:p>
            <a:r>
              <a:rPr lang="en-US" sz="2800" dirty="0"/>
              <a:t>a word that frequently appears in a document has more relevancy for that document, meaning that there is higher probability that the document is about or in relation to that specific word</a:t>
            </a:r>
          </a:p>
          <a:p>
            <a:r>
              <a:rPr lang="en-US" sz="2800" dirty="0"/>
              <a:t>a word that frequently appears in more documents may prevent us from finding the right document in a collection; the word is relevant either for all documents or for none. Either way, it will not help us filter out a single document or a small subset of documents from the whole set.</a:t>
            </a:r>
          </a:p>
          <a:p>
            <a:r>
              <a:rPr lang="en-US" sz="2800" dirty="0"/>
              <a:t>So then </a:t>
            </a:r>
            <a:r>
              <a:rPr lang="en-US" sz="2800" b="1" dirty="0"/>
              <a:t>TF-IDF is a score </a:t>
            </a:r>
            <a:r>
              <a:rPr lang="en-US" sz="2800" dirty="0"/>
              <a:t>which is applied to every word in every document in our dataset. And for every word, the TF-IDF value increases with every appearance of the word in a document, but is gradually decreased with every appearance in other documents</a:t>
            </a:r>
          </a:p>
          <a:p>
            <a:endParaRPr lang="en-IN" sz="2800" dirty="0"/>
          </a:p>
          <a:p>
            <a:endParaRPr lang="en-IN" dirty="0"/>
          </a:p>
        </p:txBody>
      </p:sp>
    </p:spTree>
    <p:extLst>
      <p:ext uri="{BB962C8B-B14F-4D97-AF65-F5344CB8AC3E}">
        <p14:creationId xmlns:p14="http://schemas.microsoft.com/office/powerpoint/2010/main" val="12648439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400" b="1" dirty="0">
                <a:solidFill>
                  <a:schemeClr val="tx1"/>
                </a:solidFill>
              </a:rPr>
              <a:t>Sample instances of the data pre-processing done</a:t>
            </a:r>
          </a:p>
        </p:txBody>
      </p:sp>
      <p:pic>
        <p:nvPicPr>
          <p:cNvPr id="4" name="Content Placeholder 3"/>
          <p:cNvPicPr>
            <a:picLocks noGrp="1"/>
          </p:cNvPicPr>
          <p:nvPr>
            <p:ph sz="quarter" idx="4294967295"/>
          </p:nvPr>
        </p:nvPicPr>
        <p:blipFill rotWithShape="1">
          <a:blip r:embed="rId2"/>
          <a:srcRect l="1637" t="69316" r="10204" b="7637"/>
          <a:stretch/>
        </p:blipFill>
        <p:spPr bwMode="auto">
          <a:xfrm>
            <a:off x="1043608" y="1772816"/>
            <a:ext cx="7489825" cy="1440160"/>
          </a:xfrm>
          <a:prstGeom prst="rect">
            <a:avLst/>
          </a:prstGeom>
          <a:ln w="3175">
            <a:solidFill>
              <a:schemeClr val="tx1"/>
            </a:solidFill>
          </a:ln>
          <a:extLst>
            <a:ext uri="{53640926-AAD7-44D8-BBD7-CCE9431645EC}">
              <a14:shadowObscured xmlns:a14="http://schemas.microsoft.com/office/drawing/2010/main"/>
            </a:ext>
          </a:extLst>
        </p:spPr>
      </p:pic>
      <p:pic>
        <p:nvPicPr>
          <p:cNvPr id="5" name="Picture 4"/>
          <p:cNvPicPr/>
          <p:nvPr/>
        </p:nvPicPr>
        <p:blipFill rotWithShape="1">
          <a:blip r:embed="rId3"/>
          <a:srcRect l="1227" t="25818" r="9386" b="36727"/>
          <a:stretch/>
        </p:blipFill>
        <p:spPr bwMode="auto">
          <a:xfrm>
            <a:off x="971600" y="3717032"/>
            <a:ext cx="7416824" cy="1944216"/>
          </a:xfrm>
          <a:prstGeom prst="rect">
            <a:avLst/>
          </a:prstGeom>
          <a:ln>
            <a:solidFill>
              <a:schemeClr val="tx1"/>
            </a:solidFill>
            <a:prstDash val="solid"/>
          </a:ln>
          <a:extLst>
            <a:ext uri="{53640926-AAD7-44D8-BBD7-CCE9431645EC}">
              <a14:shadowObscured xmlns:a14="http://schemas.microsoft.com/office/drawing/2010/main"/>
            </a:ext>
          </a:extLst>
        </p:spPr>
      </p:pic>
      <p:sp>
        <p:nvSpPr>
          <p:cNvPr id="6" name="TextBox 5"/>
          <p:cNvSpPr txBox="1"/>
          <p:nvPr/>
        </p:nvSpPr>
        <p:spPr>
          <a:xfrm>
            <a:off x="2315415" y="3284984"/>
            <a:ext cx="4464496" cy="307777"/>
          </a:xfrm>
          <a:prstGeom prst="rect">
            <a:avLst/>
          </a:prstGeom>
          <a:noFill/>
        </p:spPr>
        <p:txBody>
          <a:bodyPr wrap="square" rtlCol="0">
            <a:spAutoFit/>
          </a:bodyPr>
          <a:lstStyle/>
          <a:p>
            <a:pPr algn="ctr"/>
            <a:r>
              <a:rPr lang="en-IN" sz="1400" b="1" dirty="0"/>
              <a:t>Fig : converting text into lowercase</a:t>
            </a:r>
          </a:p>
        </p:txBody>
      </p:sp>
      <p:sp>
        <p:nvSpPr>
          <p:cNvPr id="8" name="TextBox 7"/>
          <p:cNvSpPr txBox="1"/>
          <p:nvPr/>
        </p:nvSpPr>
        <p:spPr>
          <a:xfrm>
            <a:off x="1907704" y="5805264"/>
            <a:ext cx="5428540" cy="307777"/>
          </a:xfrm>
          <a:prstGeom prst="rect">
            <a:avLst/>
          </a:prstGeom>
          <a:noFill/>
        </p:spPr>
        <p:txBody>
          <a:bodyPr wrap="square" rtlCol="0">
            <a:spAutoFit/>
          </a:bodyPr>
          <a:lstStyle/>
          <a:p>
            <a:pPr algn="ctr"/>
            <a:r>
              <a:rPr lang="en-IN" sz="1400" b="1" dirty="0"/>
              <a:t>Fig : removing html tags from the text</a:t>
            </a:r>
          </a:p>
        </p:txBody>
      </p:sp>
    </p:spTree>
    <p:extLst>
      <p:ext uri="{BB962C8B-B14F-4D97-AF65-F5344CB8AC3E}">
        <p14:creationId xmlns:p14="http://schemas.microsoft.com/office/powerpoint/2010/main" val="13821687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3568" y="467456"/>
            <a:ext cx="8136904" cy="461665"/>
          </a:xfrm>
          <a:prstGeom prst="rect">
            <a:avLst/>
          </a:prstGeom>
        </p:spPr>
        <p:txBody>
          <a:bodyPr wrap="square">
            <a:spAutoFit/>
          </a:bodyPr>
          <a:lstStyle/>
          <a:p>
            <a:r>
              <a:rPr lang="en-IN" sz="2400" b="1" dirty="0" smtClean="0">
                <a:solidFill>
                  <a:schemeClr val="tx1"/>
                </a:solidFill>
              </a:rPr>
              <a:t>Sample instances of the data pre-processing done</a:t>
            </a:r>
            <a:endParaRPr lang="en-IN" sz="2400" b="1" dirty="0"/>
          </a:p>
        </p:txBody>
      </p:sp>
      <p:pic>
        <p:nvPicPr>
          <p:cNvPr id="5" name="Picture 4"/>
          <p:cNvPicPr/>
          <p:nvPr/>
        </p:nvPicPr>
        <p:blipFill rotWithShape="1">
          <a:blip r:embed="rId2"/>
          <a:srcRect t="28339" r="1791" b="28013"/>
          <a:stretch/>
        </p:blipFill>
        <p:spPr bwMode="auto">
          <a:xfrm>
            <a:off x="738776" y="1700808"/>
            <a:ext cx="7524834" cy="1879959"/>
          </a:xfrm>
          <a:prstGeom prst="rect">
            <a:avLst/>
          </a:prstGeom>
          <a:ln>
            <a:solidFill>
              <a:schemeClr val="tx1"/>
            </a:solidFill>
            <a:prstDash val="solid"/>
          </a:ln>
          <a:extLst>
            <a:ext uri="{53640926-AAD7-44D8-BBD7-CCE9431645EC}">
              <a14:shadowObscured xmlns:a14="http://schemas.microsoft.com/office/drawing/2010/main"/>
            </a:ext>
          </a:extLst>
        </p:spPr>
      </p:pic>
      <p:pic>
        <p:nvPicPr>
          <p:cNvPr id="6" name="Picture 5"/>
          <p:cNvPicPr/>
          <p:nvPr/>
        </p:nvPicPr>
        <p:blipFill rotWithShape="1">
          <a:blip r:embed="rId3"/>
          <a:srcRect l="5497" t="30293" r="4357" b="14006"/>
          <a:stretch/>
        </p:blipFill>
        <p:spPr bwMode="auto">
          <a:xfrm>
            <a:off x="738776" y="4005064"/>
            <a:ext cx="7524834" cy="1885462"/>
          </a:xfrm>
          <a:prstGeom prst="rect">
            <a:avLst/>
          </a:prstGeom>
          <a:ln>
            <a:solidFill>
              <a:schemeClr val="tx1"/>
            </a:solidFill>
            <a:prstDash val="solid"/>
          </a:ln>
          <a:extLst>
            <a:ext uri="{53640926-AAD7-44D8-BBD7-CCE9431645EC}">
              <a14:shadowObscured xmlns:a14="http://schemas.microsoft.com/office/drawing/2010/main"/>
            </a:ext>
          </a:extLst>
        </p:spPr>
      </p:pic>
      <p:sp>
        <p:nvSpPr>
          <p:cNvPr id="7" name="TextBox 6"/>
          <p:cNvSpPr txBox="1"/>
          <p:nvPr/>
        </p:nvSpPr>
        <p:spPr>
          <a:xfrm>
            <a:off x="1962911" y="3631811"/>
            <a:ext cx="5688632" cy="461665"/>
          </a:xfrm>
          <a:prstGeom prst="rect">
            <a:avLst/>
          </a:prstGeom>
          <a:noFill/>
        </p:spPr>
        <p:txBody>
          <a:bodyPr wrap="square" rtlCol="0">
            <a:spAutoFit/>
          </a:bodyPr>
          <a:lstStyle/>
          <a:p>
            <a:pPr algn="ctr"/>
            <a:r>
              <a:rPr lang="en-IN" sz="1200" b="1" dirty="0" smtClean="0"/>
              <a:t>Fig</a:t>
            </a:r>
            <a:r>
              <a:rPr lang="en-IN" sz="1200" b="1" dirty="0"/>
              <a:t>: Removing any punctuations from the text</a:t>
            </a:r>
            <a:r>
              <a:rPr lang="en-IN" sz="1200" dirty="0"/>
              <a:t> </a:t>
            </a:r>
          </a:p>
          <a:p>
            <a:endParaRPr lang="en-IN" sz="1200" dirty="0"/>
          </a:p>
        </p:txBody>
      </p:sp>
      <p:sp>
        <p:nvSpPr>
          <p:cNvPr id="8" name="TextBox 7"/>
          <p:cNvSpPr txBox="1"/>
          <p:nvPr/>
        </p:nvSpPr>
        <p:spPr>
          <a:xfrm>
            <a:off x="1043608" y="5911728"/>
            <a:ext cx="6408712" cy="646331"/>
          </a:xfrm>
          <a:prstGeom prst="rect">
            <a:avLst/>
          </a:prstGeom>
          <a:noFill/>
        </p:spPr>
        <p:txBody>
          <a:bodyPr wrap="square" rtlCol="0">
            <a:spAutoFit/>
          </a:bodyPr>
          <a:lstStyle/>
          <a:p>
            <a:pPr algn="ctr"/>
            <a:r>
              <a:rPr lang="en-IN" sz="1200" b="1" dirty="0" smtClean="0"/>
              <a:t>	Fig: keep only numbers and characters</a:t>
            </a:r>
            <a:endParaRPr lang="en-IN" sz="1200" dirty="0" smtClean="0"/>
          </a:p>
          <a:p>
            <a:pPr algn="ctr"/>
            <a:endParaRPr lang="en-IN" sz="1200" dirty="0" smtClean="0"/>
          </a:p>
          <a:p>
            <a:pPr algn="ctr"/>
            <a:endParaRPr lang="en-IN" sz="1200" dirty="0"/>
          </a:p>
        </p:txBody>
      </p:sp>
    </p:spTree>
    <p:extLst>
      <p:ext uri="{BB962C8B-B14F-4D97-AF65-F5344CB8AC3E}">
        <p14:creationId xmlns:p14="http://schemas.microsoft.com/office/powerpoint/2010/main" val="17342983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04664"/>
            <a:ext cx="8534400" cy="758952"/>
          </a:xfrm>
        </p:spPr>
        <p:txBody>
          <a:bodyPr>
            <a:noAutofit/>
          </a:bodyPr>
          <a:lstStyle/>
          <a:p>
            <a:r>
              <a:rPr lang="en-IN" sz="2400" b="1" dirty="0">
                <a:solidFill>
                  <a:schemeClr val="tx1"/>
                </a:solidFill>
              </a:rPr>
              <a:t>Sample instances of the data pre-processing done</a:t>
            </a:r>
            <a:br>
              <a:rPr lang="en-IN" sz="2400" b="1" dirty="0">
                <a:solidFill>
                  <a:schemeClr val="tx1"/>
                </a:solidFill>
              </a:rPr>
            </a:br>
            <a:endParaRPr lang="en-IN" sz="2400" b="1" dirty="0">
              <a:solidFill>
                <a:schemeClr val="tx1"/>
              </a:solidFill>
            </a:endParaRPr>
          </a:p>
        </p:txBody>
      </p:sp>
      <p:pic>
        <p:nvPicPr>
          <p:cNvPr id="3" name="Picture 2"/>
          <p:cNvPicPr/>
          <p:nvPr/>
        </p:nvPicPr>
        <p:blipFill rotWithShape="1">
          <a:blip r:embed="rId2"/>
          <a:srcRect t="14182" r="7136" b="41454"/>
          <a:stretch/>
        </p:blipFill>
        <p:spPr bwMode="auto">
          <a:xfrm>
            <a:off x="1438026" y="1633426"/>
            <a:ext cx="6734373" cy="1511935"/>
          </a:xfrm>
          <a:prstGeom prst="rect">
            <a:avLst/>
          </a:prstGeom>
          <a:ln>
            <a:solidFill>
              <a:schemeClr val="tx1"/>
            </a:solidFill>
            <a:prstDash val="solid"/>
          </a:ln>
          <a:extLst>
            <a:ext uri="{53640926-AAD7-44D8-BBD7-CCE9431645EC}">
              <a14:shadowObscured xmlns:a14="http://schemas.microsoft.com/office/drawing/2010/main"/>
            </a:ext>
          </a:extLst>
        </p:spPr>
      </p:pic>
      <p:pic>
        <p:nvPicPr>
          <p:cNvPr id="4" name="Picture 3"/>
          <p:cNvPicPr/>
          <p:nvPr/>
        </p:nvPicPr>
        <p:blipFill rotWithShape="1">
          <a:blip r:embed="rId3"/>
          <a:srcRect l="1227" t="8364" r="5705" b="22181"/>
          <a:stretch/>
        </p:blipFill>
        <p:spPr bwMode="auto">
          <a:xfrm>
            <a:off x="1438025" y="3645024"/>
            <a:ext cx="6734373" cy="2239010"/>
          </a:xfrm>
          <a:prstGeom prst="rect">
            <a:avLst/>
          </a:prstGeom>
          <a:ln>
            <a:solidFill>
              <a:schemeClr val="tx1"/>
            </a:solidFill>
            <a:prstDash val="solid"/>
          </a:ln>
          <a:extLst>
            <a:ext uri="{53640926-AAD7-44D8-BBD7-CCE9431645EC}">
              <a14:shadowObscured xmlns:a14="http://schemas.microsoft.com/office/drawing/2010/main"/>
            </a:ext>
          </a:extLst>
        </p:spPr>
      </p:pic>
      <p:sp>
        <p:nvSpPr>
          <p:cNvPr id="5" name="Rectangle 4"/>
          <p:cNvSpPr/>
          <p:nvPr/>
        </p:nvSpPr>
        <p:spPr>
          <a:xfrm>
            <a:off x="1582390" y="3171742"/>
            <a:ext cx="5958408" cy="523220"/>
          </a:xfrm>
          <a:prstGeom prst="rect">
            <a:avLst/>
          </a:prstGeom>
        </p:spPr>
        <p:txBody>
          <a:bodyPr wrap="square">
            <a:spAutoFit/>
          </a:bodyPr>
          <a:lstStyle/>
          <a:p>
            <a:pPr algn="ctr"/>
            <a:r>
              <a:rPr lang="en-IN" sz="1400" b="1" dirty="0" smtClean="0"/>
              <a:t>Fig: Removing stop words from the text</a:t>
            </a:r>
            <a:r>
              <a:rPr lang="en-IN" sz="1400" dirty="0" smtClean="0"/>
              <a:t> </a:t>
            </a:r>
          </a:p>
          <a:p>
            <a:endParaRPr lang="en-IN" sz="1400" dirty="0"/>
          </a:p>
        </p:txBody>
      </p:sp>
      <p:sp>
        <p:nvSpPr>
          <p:cNvPr id="6" name="Rectangle 5"/>
          <p:cNvSpPr/>
          <p:nvPr/>
        </p:nvSpPr>
        <p:spPr>
          <a:xfrm>
            <a:off x="1499747" y="5900964"/>
            <a:ext cx="6212061" cy="523220"/>
          </a:xfrm>
          <a:prstGeom prst="rect">
            <a:avLst/>
          </a:prstGeom>
        </p:spPr>
        <p:txBody>
          <a:bodyPr wrap="square">
            <a:spAutoFit/>
          </a:bodyPr>
          <a:lstStyle/>
          <a:p>
            <a:pPr algn="ctr"/>
            <a:r>
              <a:rPr lang="en-IN" sz="1400" b="1" dirty="0" smtClean="0"/>
              <a:t>Fig: Removing stop words from the text</a:t>
            </a:r>
            <a:r>
              <a:rPr lang="en-IN" sz="1400" dirty="0" smtClean="0"/>
              <a:t> </a:t>
            </a:r>
          </a:p>
          <a:p>
            <a:pPr algn="ctr"/>
            <a:endParaRPr lang="en-IN" sz="1400" dirty="0"/>
          </a:p>
        </p:txBody>
      </p:sp>
    </p:spTree>
    <p:extLst>
      <p:ext uri="{BB962C8B-B14F-4D97-AF65-F5344CB8AC3E}">
        <p14:creationId xmlns:p14="http://schemas.microsoft.com/office/powerpoint/2010/main" val="27818462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Data visualization</a:t>
            </a:r>
            <a:endParaRPr lang="en-IN" dirty="0">
              <a:solidFill>
                <a:schemeClr val="tx1"/>
              </a:solidFill>
            </a:endParaRPr>
          </a:p>
        </p:txBody>
      </p:sp>
      <p:sp>
        <p:nvSpPr>
          <p:cNvPr id="3" name="Content Placeholder 2"/>
          <p:cNvSpPr>
            <a:spLocks noGrp="1"/>
          </p:cNvSpPr>
          <p:nvPr>
            <p:ph sz="quarter" idx="1"/>
          </p:nvPr>
        </p:nvSpPr>
        <p:spPr/>
        <p:txBody>
          <a:bodyPr>
            <a:normAutofit fontScale="55000" lnSpcReduction="20000"/>
          </a:bodyPr>
          <a:lstStyle/>
          <a:p>
            <a:pPr marL="0" indent="0">
              <a:buNone/>
            </a:pPr>
            <a:endParaRPr lang="en-IN" sz="3600" dirty="0"/>
          </a:p>
          <a:p>
            <a:r>
              <a:rPr lang="en-IN" sz="2800" dirty="0"/>
              <a:t>Data analysis and data visualization are not entirely exclusive work sets – they co-exist and feed off of each other. </a:t>
            </a:r>
          </a:p>
          <a:p>
            <a:endParaRPr lang="en-IN" sz="2800" dirty="0"/>
          </a:p>
          <a:p>
            <a:r>
              <a:rPr lang="en-IN" sz="2800" dirty="0"/>
              <a:t>Thus data visualization aids in gaining useful insights from large data and makes it easy to understand.</a:t>
            </a:r>
          </a:p>
          <a:p>
            <a:pPr marL="0" indent="0">
              <a:buNone/>
            </a:pPr>
            <a:endParaRPr lang="en-IN" sz="2800" dirty="0"/>
          </a:p>
          <a:p>
            <a:r>
              <a:rPr lang="en-IN" sz="2800" dirty="0"/>
              <a:t>In the journey from analysis to data-driven outcomes, data visualization plays a very important role of presenting data  in a powerful and credible way.</a:t>
            </a:r>
          </a:p>
          <a:p>
            <a:pPr marL="0" indent="0">
              <a:buNone/>
            </a:pPr>
            <a:endParaRPr lang="en-IN" sz="2800" dirty="0"/>
          </a:p>
          <a:p>
            <a:pPr fontAlgn="base"/>
            <a:r>
              <a:rPr lang="en-US" sz="2800" dirty="0"/>
              <a:t>There are many different scenarios where large amounts of data must be displayed to an audience – a business may need to present sales figures to their directors.</a:t>
            </a:r>
          </a:p>
          <a:p>
            <a:pPr marL="0" indent="0" fontAlgn="base">
              <a:buNone/>
            </a:pPr>
            <a:endParaRPr lang="en-US" sz="2800" dirty="0"/>
          </a:p>
          <a:p>
            <a:pPr fontAlgn="base"/>
            <a:r>
              <a:rPr lang="en-US" sz="2800" dirty="0"/>
              <a:t> A research team may need to display their findings to investors, or a teacher may need to display statistics to their students for example.</a:t>
            </a:r>
          </a:p>
          <a:p>
            <a:pPr marL="0" indent="0" fontAlgn="base">
              <a:buNone/>
            </a:pPr>
            <a:endParaRPr lang="en-US" sz="2800" dirty="0"/>
          </a:p>
          <a:p>
            <a:pPr fontAlgn="base"/>
            <a:r>
              <a:rPr lang="en-US" sz="2800" dirty="0"/>
              <a:t>Data visualization allows this information to be displayed in an easy to read format that is both attractive and functional.</a:t>
            </a:r>
          </a:p>
          <a:p>
            <a:endParaRPr lang="en-IN" sz="2800" dirty="0"/>
          </a:p>
          <a:p>
            <a:endParaRPr lang="en-IN" sz="2800" dirty="0"/>
          </a:p>
          <a:p>
            <a:endParaRPr lang="en-IN" dirty="0"/>
          </a:p>
        </p:txBody>
      </p:sp>
    </p:spTree>
    <p:extLst>
      <p:ext uri="{BB962C8B-B14F-4D97-AF65-F5344CB8AC3E}">
        <p14:creationId xmlns:p14="http://schemas.microsoft.com/office/powerpoint/2010/main" val="20840518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Count plot of each type of comment</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10746" t="21751" r="4328" b="7669"/>
          <a:stretch/>
        </p:blipFill>
        <p:spPr bwMode="auto">
          <a:xfrm>
            <a:off x="301625" y="1825392"/>
            <a:ext cx="8504238" cy="39755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0501373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Distribution of type of comments</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5821" t="18275" r="8506" b="7164"/>
          <a:stretch/>
        </p:blipFill>
        <p:spPr bwMode="auto">
          <a:xfrm>
            <a:off x="827584" y="1916832"/>
            <a:ext cx="7762255" cy="3888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7485214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Histogram indicating length of comments</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7981" t="32969" r="43427" b="13615"/>
          <a:stretch/>
        </p:blipFill>
        <p:spPr bwMode="auto">
          <a:xfrm>
            <a:off x="1259632" y="1772816"/>
            <a:ext cx="6847076" cy="43500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8645871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Correlation matrix</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9447" t="21426" r="36156" b="4452"/>
          <a:stretch/>
        </p:blipFill>
        <p:spPr bwMode="auto">
          <a:xfrm>
            <a:off x="1619672" y="1772816"/>
            <a:ext cx="5965014" cy="457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7016416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04664"/>
            <a:ext cx="8534400" cy="758952"/>
          </a:xfrm>
        </p:spPr>
        <p:txBody>
          <a:bodyPr>
            <a:normAutofit fontScale="90000"/>
          </a:bodyPr>
          <a:lstStyle/>
          <a:p>
            <a:r>
              <a:rPr lang="en-IN" sz="3600" dirty="0">
                <a:solidFill>
                  <a:schemeClr val="tx1"/>
                </a:solidFill>
              </a:rPr>
              <a:t>Conceptual Background and domain knowledge</a:t>
            </a:r>
            <a:endParaRPr lang="en-IN" dirty="0"/>
          </a:p>
        </p:txBody>
      </p:sp>
      <p:sp>
        <p:nvSpPr>
          <p:cNvPr id="3" name="Content Placeholder 2"/>
          <p:cNvSpPr>
            <a:spLocks noGrp="1"/>
          </p:cNvSpPr>
          <p:nvPr>
            <p:ph sz="quarter" idx="1"/>
          </p:nvPr>
        </p:nvSpPr>
        <p:spPr/>
        <p:txBody>
          <a:bodyPr>
            <a:normAutofit fontScale="92500" lnSpcReduction="10000"/>
          </a:bodyPr>
          <a:lstStyle/>
          <a:p>
            <a:pPr marL="0" indent="0">
              <a:buNone/>
            </a:pPr>
            <a:endParaRPr lang="en-IN" sz="2800" dirty="0"/>
          </a:p>
          <a:p>
            <a:r>
              <a:rPr lang="en-IN" sz="2000" dirty="0"/>
              <a:t>Although most of the times these comments are helpful for the creator to extemporize the substance that is being provided to people, but sometimes these may be abusive and create hatred-feeling among the people. </a:t>
            </a:r>
          </a:p>
          <a:p>
            <a:endParaRPr lang="en-IN" sz="2000" dirty="0"/>
          </a:p>
          <a:p>
            <a:pPr marL="0" indent="0">
              <a:buNone/>
            </a:pPr>
            <a:endParaRPr lang="en-IN" sz="2000" dirty="0"/>
          </a:p>
          <a:p>
            <a:r>
              <a:rPr lang="en-IN" sz="2000" dirty="0" smtClean="0"/>
              <a:t>As these </a:t>
            </a:r>
            <a:r>
              <a:rPr lang="en-IN" sz="2000" dirty="0"/>
              <a:t>are openly available to the public which is being viewed from various sections of the society, people in different age groups, different communities and different socio-economic </a:t>
            </a:r>
            <a:r>
              <a:rPr lang="en-IN" sz="2000" dirty="0" smtClean="0"/>
              <a:t>background.</a:t>
            </a:r>
          </a:p>
          <a:p>
            <a:endParaRPr lang="en-IN" sz="2000" dirty="0"/>
          </a:p>
          <a:p>
            <a:pPr marL="0" indent="0">
              <a:buNone/>
            </a:pPr>
            <a:endParaRPr lang="en-IN" sz="2000" dirty="0" smtClean="0"/>
          </a:p>
          <a:p>
            <a:r>
              <a:rPr lang="en-IN" sz="2000" dirty="0" smtClean="0"/>
              <a:t>It </a:t>
            </a:r>
            <a:r>
              <a:rPr lang="en-IN" sz="2000" dirty="0"/>
              <a:t>becomes the prime responsibility of the content-creator ( the host) to filter out these comments in order to stop the spread of negativity or hatred within people. </a:t>
            </a:r>
          </a:p>
          <a:p>
            <a:endParaRPr lang="en-IN" sz="2800" dirty="0"/>
          </a:p>
          <a:p>
            <a:endParaRPr lang="en-IN" dirty="0"/>
          </a:p>
        </p:txBody>
      </p:sp>
    </p:spTree>
    <p:extLst>
      <p:ext uri="{BB962C8B-B14F-4D97-AF65-F5344CB8AC3E}">
        <p14:creationId xmlns:p14="http://schemas.microsoft.com/office/powerpoint/2010/main" val="5708036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solidFill>
                  <a:schemeClr val="tx1"/>
                </a:solidFill>
              </a:rPr>
              <a:t>Number of comments in each category</a:t>
            </a:r>
            <a:endParaRPr lang="en-IN" dirty="0">
              <a:solidFill>
                <a:schemeClr val="tx1"/>
              </a:solidFill>
            </a:endParaRPr>
          </a:p>
        </p:txBody>
      </p:sp>
      <p:pic>
        <p:nvPicPr>
          <p:cNvPr id="4" name="Content Placeholder 3"/>
          <p:cNvPicPr>
            <a:picLocks noGrp="1"/>
          </p:cNvPicPr>
          <p:nvPr>
            <p:ph sz="quarter" idx="1"/>
          </p:nvPr>
        </p:nvPicPr>
        <p:blipFill rotWithShape="1">
          <a:blip r:embed="rId2"/>
          <a:srcRect t="24669" r="4329" b="9527"/>
          <a:stretch/>
        </p:blipFill>
        <p:spPr bwMode="auto">
          <a:xfrm>
            <a:off x="467544" y="2132856"/>
            <a:ext cx="8208912" cy="37092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8340275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Comments with multiple labels</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1194" t="24138" r="1343" b="20936"/>
          <a:stretch/>
        </p:blipFill>
        <p:spPr bwMode="auto">
          <a:xfrm>
            <a:off x="301625" y="2465248"/>
            <a:ext cx="8504238" cy="31239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7569728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Word Cloud</a:t>
            </a:r>
            <a:endParaRPr lang="en-IN" dirty="0">
              <a:solidFill>
                <a:schemeClr val="tx1"/>
              </a:solidFill>
            </a:endParaRPr>
          </a:p>
        </p:txBody>
      </p:sp>
      <p:sp>
        <p:nvSpPr>
          <p:cNvPr id="3" name="Content Placeholder 2"/>
          <p:cNvSpPr>
            <a:spLocks noGrp="1"/>
          </p:cNvSpPr>
          <p:nvPr>
            <p:ph sz="quarter" idx="1"/>
          </p:nvPr>
        </p:nvSpPr>
        <p:spPr/>
        <p:txBody>
          <a:bodyPr>
            <a:normAutofit fontScale="55000" lnSpcReduction="20000"/>
          </a:bodyPr>
          <a:lstStyle/>
          <a:p>
            <a:endParaRPr lang="en-US" sz="2800" dirty="0" smtClean="0"/>
          </a:p>
          <a:p>
            <a:r>
              <a:rPr lang="en-US" sz="2800" dirty="0" smtClean="0"/>
              <a:t>Many </a:t>
            </a:r>
            <a:r>
              <a:rPr lang="en-US" sz="2800" dirty="0"/>
              <a:t>times you might have seen a cloud filled with lots of words in different sizes, which represent the frequency or the importance of each word. This is called Tag Cloud or WordCloud.</a:t>
            </a:r>
          </a:p>
          <a:p>
            <a:pPr marL="0" indent="0">
              <a:buNone/>
            </a:pPr>
            <a:endParaRPr lang="en-IN" sz="2800" dirty="0"/>
          </a:p>
          <a:p>
            <a:r>
              <a:rPr lang="en-IN" sz="2800" dirty="0"/>
              <a:t>WordCloud is a technique to show which words are the most frequent among the given text. The size of the words represents their frequency. Wordcloud tool is quite handy for exploring text data and making your report livelier.</a:t>
            </a:r>
          </a:p>
          <a:p>
            <a:pPr marL="0" indent="0">
              <a:buNone/>
            </a:pPr>
            <a:endParaRPr lang="en-IN" sz="2800" dirty="0"/>
          </a:p>
          <a:p>
            <a:r>
              <a:rPr lang="en-US" sz="2800" dirty="0"/>
              <a:t>Each word in this cloud has a variable font size and color tone. Thus, this representation helps to determine words of prominence. A bigger font size of a word portrays its prominence more relative to other words in the cluster. </a:t>
            </a:r>
          </a:p>
          <a:p>
            <a:pPr marL="0" indent="0">
              <a:buNone/>
            </a:pPr>
            <a:endParaRPr lang="en-US" sz="2800" dirty="0"/>
          </a:p>
          <a:p>
            <a:r>
              <a:rPr lang="en-US" sz="2800" dirty="0"/>
              <a:t>Word Cloud can be built in varying shapes and sizes based on the creators’ vision. The number of words plays an important role while creating a Word Cloud. More number of words does not always mean a better Word Cloud as it becomes clustery and difficult to read. </a:t>
            </a:r>
          </a:p>
          <a:p>
            <a:pPr marL="0" indent="0">
              <a:buNone/>
            </a:pPr>
            <a:endParaRPr lang="en-US" sz="2800" dirty="0"/>
          </a:p>
          <a:p>
            <a:r>
              <a:rPr lang="en-US" sz="2800" dirty="0"/>
              <a:t>A Word Cloud must always be semantically meaningful and must represent what it is meant for.</a:t>
            </a:r>
            <a:endParaRPr lang="en-IN" sz="2800" dirty="0"/>
          </a:p>
          <a:p>
            <a:endParaRPr lang="en-IN" dirty="0"/>
          </a:p>
          <a:p>
            <a:endParaRPr lang="en-IN" dirty="0"/>
          </a:p>
        </p:txBody>
      </p:sp>
    </p:spTree>
    <p:extLst>
      <p:ext uri="{BB962C8B-B14F-4D97-AF65-F5344CB8AC3E}">
        <p14:creationId xmlns:p14="http://schemas.microsoft.com/office/powerpoint/2010/main" val="42837144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Wordcloud for all comments</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10147" t="19364" r="18956" b="11647"/>
          <a:stretch/>
        </p:blipFill>
        <p:spPr bwMode="auto">
          <a:xfrm>
            <a:off x="377348" y="1527175"/>
            <a:ext cx="8352792" cy="457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9472036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8534400" cy="758952"/>
          </a:xfrm>
        </p:spPr>
        <p:txBody>
          <a:bodyPr>
            <a:normAutofit fontScale="90000"/>
          </a:bodyPr>
          <a:lstStyle/>
          <a:p>
            <a:r>
              <a:rPr lang="en-IN" dirty="0" smtClean="0">
                <a:solidFill>
                  <a:schemeClr val="tx1"/>
                </a:solidFill>
              </a:rPr>
              <a:t>Most used words for malignant  and highly malignant comments</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1496" t="22813" r="280" b="14302"/>
          <a:stretch/>
        </p:blipFill>
        <p:spPr bwMode="auto">
          <a:xfrm>
            <a:off x="467544" y="2060848"/>
            <a:ext cx="8208912" cy="3574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0877571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rPr>
              <a:t>Most used words for </a:t>
            </a:r>
            <a:r>
              <a:rPr lang="en-IN" dirty="0" smtClean="0">
                <a:solidFill>
                  <a:schemeClr val="tx1"/>
                </a:solidFill>
              </a:rPr>
              <a:t>threat and abuse comments</a:t>
            </a:r>
            <a:endParaRPr lang="en-IN" dirty="0"/>
          </a:p>
        </p:txBody>
      </p:sp>
      <p:pic>
        <p:nvPicPr>
          <p:cNvPr id="4" name="Content Placeholder 3"/>
          <p:cNvPicPr>
            <a:picLocks noGrp="1"/>
          </p:cNvPicPr>
          <p:nvPr>
            <p:ph sz="quarter" idx="1"/>
          </p:nvPr>
        </p:nvPicPr>
        <p:blipFill rotWithShape="1">
          <a:blip r:embed="rId2"/>
          <a:srcRect t="19894" r="1045" b="16690"/>
          <a:stretch/>
        </p:blipFill>
        <p:spPr bwMode="auto">
          <a:xfrm>
            <a:off x="395536" y="2060848"/>
            <a:ext cx="8338319" cy="38849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3299521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Most used words in rude comments</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35912" t="16938" r="12418" b="12704"/>
          <a:stretch/>
        </p:blipFill>
        <p:spPr bwMode="auto">
          <a:xfrm>
            <a:off x="1691680" y="1700808"/>
            <a:ext cx="5969098" cy="457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9358331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Most used words in loathe type of comments</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34446" t="12703" r="13335" b="16938"/>
          <a:stretch/>
        </p:blipFill>
        <p:spPr bwMode="auto">
          <a:xfrm>
            <a:off x="1547664" y="1700808"/>
            <a:ext cx="6032434" cy="457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8370801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Approach to solve the problem</a:t>
            </a:r>
            <a:endParaRPr lang="en-IN" dirty="0">
              <a:solidFill>
                <a:schemeClr val="tx1"/>
              </a:solidFill>
            </a:endParaRPr>
          </a:p>
        </p:txBody>
      </p:sp>
      <p:sp>
        <p:nvSpPr>
          <p:cNvPr id="3" name="Content Placeholder 2"/>
          <p:cNvSpPr>
            <a:spLocks noGrp="1"/>
          </p:cNvSpPr>
          <p:nvPr>
            <p:ph sz="quarter" idx="1"/>
          </p:nvPr>
        </p:nvSpPr>
        <p:spPr/>
        <p:txBody>
          <a:bodyPr>
            <a:noAutofit/>
          </a:bodyPr>
          <a:lstStyle/>
          <a:p>
            <a:pPr lvl="0"/>
            <a:r>
              <a:rPr lang="en-IN" sz="1800" dirty="0"/>
              <a:t>As the aim was to find out whether the data belongs to zero, one or more than one from the six in the list, the initial agenda before working on the problem was to audibly differentiate between multi-label and multi-class classification</a:t>
            </a:r>
            <a:r>
              <a:rPr lang="en-IN" sz="1800" dirty="0" smtClean="0"/>
              <a:t>.</a:t>
            </a:r>
            <a:endParaRPr lang="en-IN" sz="1800" dirty="0"/>
          </a:p>
          <a:p>
            <a:pPr lvl="0"/>
            <a:r>
              <a:rPr lang="en-IN" sz="1800" dirty="0"/>
              <a:t>In multi-class </a:t>
            </a:r>
            <a:r>
              <a:rPr lang="en-IN" sz="1800" dirty="0" smtClean="0"/>
              <a:t>classification</a:t>
            </a:r>
            <a:r>
              <a:rPr lang="en-IN" sz="1800" dirty="0"/>
              <a:t>, we undertake one basic assumption that our data can belong to only one label out of all that are available to </a:t>
            </a:r>
            <a:r>
              <a:rPr lang="en-IN" sz="1800" dirty="0" smtClean="0"/>
              <a:t>us.</a:t>
            </a:r>
            <a:endParaRPr lang="en-IN" sz="1800" dirty="0"/>
          </a:p>
          <a:p>
            <a:pPr lvl="0"/>
            <a:r>
              <a:rPr lang="en-IN" sz="1800" dirty="0" smtClean="0"/>
              <a:t>Whereas</a:t>
            </a:r>
            <a:r>
              <a:rPr lang="en-IN" sz="1800" dirty="0"/>
              <a:t>, in multi-label classification, data can belong concurrently to more than one label. </a:t>
            </a:r>
            <a:endParaRPr lang="en-IN" sz="1800" dirty="0" smtClean="0"/>
          </a:p>
          <a:p>
            <a:pPr lvl="0"/>
            <a:r>
              <a:rPr lang="en-IN" sz="1800" dirty="0"/>
              <a:t>The length of the remarks is pretty big so we performed a couple of visualizations in order to make the data more understandable.</a:t>
            </a:r>
          </a:p>
          <a:p>
            <a:pPr lvl="0"/>
            <a:r>
              <a:rPr lang="en-IN" sz="1800" dirty="0"/>
              <a:t>We dealt with the number of comments belonging to various categories (which can be perceived from a decisive visualization). Malignant comments were highest in number, followed by rude, abuse, highly malignant loathe and abuse in decreasing order.</a:t>
            </a:r>
          </a:p>
          <a:p>
            <a:pPr lvl="0"/>
            <a:r>
              <a:rPr lang="en-IN" sz="1800" dirty="0"/>
              <a:t>There were comments which were both malignant and rude at the same, few were malignant, rude and abuse likewise there were many such combinations for the type of comments. </a:t>
            </a:r>
          </a:p>
          <a:p>
            <a:pPr lvl="0"/>
            <a:endParaRPr lang="en-IN" sz="1800" dirty="0"/>
          </a:p>
        </p:txBody>
      </p:sp>
    </p:spTree>
    <p:extLst>
      <p:ext uri="{BB962C8B-B14F-4D97-AF65-F5344CB8AC3E}">
        <p14:creationId xmlns:p14="http://schemas.microsoft.com/office/powerpoint/2010/main" val="23874847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Approach to solve the problem</a:t>
            </a:r>
            <a:endParaRPr lang="en-IN" dirty="0">
              <a:solidFill>
                <a:schemeClr val="tx1"/>
              </a:solidFill>
            </a:endParaRPr>
          </a:p>
        </p:txBody>
      </p:sp>
      <p:sp>
        <p:nvSpPr>
          <p:cNvPr id="3" name="Content Placeholder 2"/>
          <p:cNvSpPr>
            <a:spLocks noGrp="1"/>
          </p:cNvSpPr>
          <p:nvPr>
            <p:ph sz="quarter" idx="1"/>
          </p:nvPr>
        </p:nvSpPr>
        <p:spPr/>
        <p:txBody>
          <a:bodyPr>
            <a:normAutofit/>
          </a:bodyPr>
          <a:lstStyle/>
          <a:p>
            <a:pPr lvl="0"/>
            <a:r>
              <a:rPr lang="en-IN" sz="1800" dirty="0" smtClean="0"/>
              <a:t>The </a:t>
            </a:r>
            <a:r>
              <a:rPr lang="en-IN" sz="1800" dirty="0"/>
              <a:t>succeeding step was to perform pre-processing of the data. In pre-processing we started off with removal of punctuation and special character from the comments.</a:t>
            </a:r>
          </a:p>
          <a:p>
            <a:pPr lvl="0"/>
            <a:r>
              <a:rPr lang="en-IN" sz="1800" dirty="0"/>
              <a:t>We also removed the stop words which are useless as they do not add any value to the dataset i.e. those comments were meaningless.</a:t>
            </a:r>
          </a:p>
          <a:p>
            <a:pPr lvl="0"/>
            <a:r>
              <a:rPr lang="en-IN" sz="1800" dirty="0"/>
              <a:t>Further we performed stemming for the words. </a:t>
            </a:r>
          </a:p>
          <a:p>
            <a:pPr lvl="0"/>
            <a:r>
              <a:rPr lang="en-IN" sz="1800" dirty="0"/>
              <a:t>Lastly, we applied tfidf vectorizer and afterwards split the information into preparing and testing for the further use.</a:t>
            </a:r>
          </a:p>
          <a:p>
            <a:pPr lvl="0"/>
            <a:r>
              <a:rPr lang="en-IN" sz="1800" dirty="0"/>
              <a:t>The next steps involved splitting the data into train and test.The test size used is 0.30 which states 80% of the data is used for training and 20% of the data is used for testing.</a:t>
            </a:r>
          </a:p>
          <a:p>
            <a:pPr lvl="0"/>
            <a:r>
              <a:rPr lang="en-IN" sz="1800" dirty="0"/>
              <a:t>After the train test split we have used various multi label classification algorithms to train and test the data.</a:t>
            </a:r>
          </a:p>
          <a:p>
            <a:pPr lvl="0"/>
            <a:r>
              <a:rPr lang="en-IN" sz="1800" dirty="0"/>
              <a:t>Respective evaluation metrics are also studied we shall see the details further.</a:t>
            </a:r>
          </a:p>
          <a:p>
            <a:endParaRPr lang="en-IN" dirty="0"/>
          </a:p>
        </p:txBody>
      </p:sp>
    </p:spTree>
    <p:extLst>
      <p:ext uri="{BB962C8B-B14F-4D97-AF65-F5344CB8AC3E}">
        <p14:creationId xmlns:p14="http://schemas.microsoft.com/office/powerpoint/2010/main" val="9278542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smtClean="0">
                <a:solidFill>
                  <a:schemeClr val="tx1"/>
                </a:solidFill>
              </a:rPr>
              <a:t>Why do we need comment classification</a:t>
            </a:r>
            <a:endParaRPr lang="en-IN" sz="3600" dirty="0">
              <a:solidFill>
                <a:schemeClr val="tx1"/>
              </a:solidFill>
            </a:endParaRPr>
          </a:p>
        </p:txBody>
      </p:sp>
      <p:sp>
        <p:nvSpPr>
          <p:cNvPr id="3" name="Content Placeholder 2"/>
          <p:cNvSpPr>
            <a:spLocks noGrp="1"/>
          </p:cNvSpPr>
          <p:nvPr>
            <p:ph sz="quarter" idx="1"/>
          </p:nvPr>
        </p:nvSpPr>
        <p:spPr/>
        <p:txBody>
          <a:bodyPr>
            <a:normAutofit fontScale="70000" lnSpcReduction="20000"/>
          </a:bodyPr>
          <a:lstStyle/>
          <a:p>
            <a:r>
              <a:rPr lang="en-IN" dirty="0"/>
              <a:t>To protect users from being exposed to offensive language on online forums or social </a:t>
            </a:r>
            <a:r>
              <a:rPr lang="en-IN" dirty="0" smtClean="0"/>
              <a:t>media sites.</a:t>
            </a:r>
          </a:p>
          <a:p>
            <a:endParaRPr lang="en-IN" dirty="0" smtClean="0"/>
          </a:p>
          <a:p>
            <a:r>
              <a:rPr lang="en-IN" dirty="0"/>
              <a:t>Unfortunately, many online discussions </a:t>
            </a:r>
            <a:r>
              <a:rPr lang="en-IN" dirty="0" smtClean="0"/>
              <a:t>devolve </a:t>
            </a:r>
            <a:r>
              <a:rPr lang="en-IN" dirty="0"/>
              <a:t>into acrimonious arguments, or outright harassment</a:t>
            </a:r>
            <a:r>
              <a:rPr lang="en-IN" dirty="0" smtClean="0"/>
              <a:t>.</a:t>
            </a:r>
          </a:p>
          <a:p>
            <a:endParaRPr lang="en-IN" dirty="0"/>
          </a:p>
          <a:p>
            <a:r>
              <a:rPr lang="en-IN" dirty="0" smtClean="0"/>
              <a:t> </a:t>
            </a:r>
            <a:r>
              <a:rPr lang="en-IN" dirty="0"/>
              <a:t>If conversations are so </a:t>
            </a:r>
            <a:r>
              <a:rPr lang="en-IN" dirty="0" smtClean="0"/>
              <a:t>bad </a:t>
            </a:r>
            <a:r>
              <a:rPr lang="en-IN" dirty="0"/>
              <a:t>that people leave the discussion, then we have clearly failed to have an online </a:t>
            </a:r>
            <a:r>
              <a:rPr lang="en-IN" dirty="0" smtClean="0"/>
              <a:t>discussion</a:t>
            </a:r>
            <a:r>
              <a:rPr lang="en-IN" dirty="0"/>
              <a:t>, let alone a good one! This was the basis for working on this project</a:t>
            </a:r>
          </a:p>
          <a:p>
            <a:endParaRPr lang="en-IN" dirty="0" smtClean="0"/>
          </a:p>
          <a:p>
            <a:r>
              <a:rPr lang="en-IN" dirty="0" smtClean="0"/>
              <a:t>Few companies </a:t>
            </a:r>
            <a:r>
              <a:rPr lang="en-IN" dirty="0"/>
              <a:t>have started flagging comments and blocking users who are </a:t>
            </a:r>
            <a:r>
              <a:rPr lang="en-IN" dirty="0" smtClean="0"/>
              <a:t>found </a:t>
            </a:r>
            <a:r>
              <a:rPr lang="en-IN" dirty="0"/>
              <a:t>guilty of using unpleasant language</a:t>
            </a:r>
            <a:r>
              <a:rPr lang="en-IN" dirty="0" smtClean="0"/>
              <a:t>.</a:t>
            </a:r>
          </a:p>
          <a:p>
            <a:pPr marL="0" indent="0">
              <a:buNone/>
            </a:pPr>
            <a:endParaRPr lang="en-IN" dirty="0" smtClean="0"/>
          </a:p>
          <a:p>
            <a:r>
              <a:rPr lang="en-IN" dirty="0" smtClean="0"/>
              <a:t> </a:t>
            </a:r>
            <a:r>
              <a:rPr lang="en-IN" dirty="0"/>
              <a:t>Several Machine Learning models can be </a:t>
            </a:r>
            <a:r>
              <a:rPr lang="en-IN" dirty="0" smtClean="0"/>
              <a:t>developed </a:t>
            </a:r>
            <a:r>
              <a:rPr lang="en-IN" dirty="0"/>
              <a:t>and deployed to filter out the unruly language and protect internet users </a:t>
            </a:r>
            <a:r>
              <a:rPr lang="en-IN" dirty="0" smtClean="0"/>
              <a:t>from </a:t>
            </a:r>
            <a:r>
              <a:rPr lang="en-IN" dirty="0"/>
              <a:t>becoming victims of online harassment and cyber bullying.</a:t>
            </a:r>
          </a:p>
        </p:txBody>
      </p:sp>
    </p:spTree>
    <p:extLst>
      <p:ext uri="{BB962C8B-B14F-4D97-AF65-F5344CB8AC3E}">
        <p14:creationId xmlns:p14="http://schemas.microsoft.com/office/powerpoint/2010/main" val="18555835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1752" y="228600"/>
            <a:ext cx="8534400" cy="758952"/>
          </a:xfrm>
          <a:prstGeom prst="rect">
            <a:avLst/>
          </a:prstGeom>
        </p:spPr>
        <p:txBody>
          <a:bodyPr vert="horz" anchor="b">
            <a:norm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r>
              <a:rPr lang="en-IN" dirty="0" smtClean="0">
                <a:solidFill>
                  <a:schemeClr val="tx1"/>
                </a:solidFill>
              </a:rPr>
              <a:t>Model Building</a:t>
            </a:r>
            <a:endParaRPr lang="en-IN" dirty="0">
              <a:solidFill>
                <a:schemeClr val="tx1"/>
              </a:solidFill>
            </a:endParaRPr>
          </a:p>
        </p:txBody>
      </p:sp>
      <p:sp>
        <p:nvSpPr>
          <p:cNvPr id="5" name="Content Placeholder 2"/>
          <p:cNvSpPr txBox="1">
            <a:spLocks/>
          </p:cNvSpPr>
          <p:nvPr/>
        </p:nvSpPr>
        <p:spPr>
          <a:xfrm>
            <a:off x="332232" y="1700808"/>
            <a:ext cx="8503920" cy="4572000"/>
          </a:xfrm>
          <a:prstGeom prst="rect">
            <a:avLst/>
          </a:prstGeom>
        </p:spPr>
        <p:txBody>
          <a:bodyPr vert="horz">
            <a:normAutofit lnSpcReduction="10000"/>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IN" sz="2000" dirty="0" smtClean="0"/>
              <a:t>The process involves training a model over a set of data, providing it an algorithm that it can use to reason over and learn from those data.</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a:p>
          <a:p>
            <a:endParaRPr lang="en-US" sz="2000" dirty="0" smtClean="0"/>
          </a:p>
          <a:p>
            <a:endParaRPr lang="en-US" sz="2000" dirty="0"/>
          </a:p>
          <a:p>
            <a:endParaRPr lang="en-US" sz="2000" dirty="0" smtClean="0"/>
          </a:p>
          <a:p>
            <a:r>
              <a:rPr lang="en-US" sz="2000" dirty="0" smtClean="0"/>
              <a:t>We had to split the dataset into a training set and a test set, and used a test size of 0.2, so that we have values to train our dataset and values to test it with.</a:t>
            </a:r>
            <a:endParaRPr lang="en-IN"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292" y="2420888"/>
            <a:ext cx="3807320" cy="2541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80363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Algorithms and evaluation metrics used</a:t>
            </a:r>
            <a:endParaRPr lang="en-IN" dirty="0">
              <a:solidFill>
                <a:schemeClr val="tx1"/>
              </a:solidFill>
            </a:endParaRPr>
          </a:p>
        </p:txBody>
      </p:sp>
      <p:sp>
        <p:nvSpPr>
          <p:cNvPr id="3" name="Content Placeholder 2"/>
          <p:cNvSpPr>
            <a:spLocks noGrp="1"/>
          </p:cNvSpPr>
          <p:nvPr>
            <p:ph sz="quarter" idx="1"/>
          </p:nvPr>
        </p:nvSpPr>
        <p:spPr/>
        <p:txBody>
          <a:bodyPr>
            <a:noAutofit/>
          </a:bodyPr>
          <a:lstStyle/>
          <a:p>
            <a:pPr marL="0" indent="0">
              <a:buNone/>
            </a:pPr>
            <a:r>
              <a:rPr lang="en-IN" sz="2000" dirty="0"/>
              <a:t>Basically, there are three methods to solve a multi-label classification problem, namely</a:t>
            </a:r>
            <a:r>
              <a:rPr lang="en-IN" sz="2000" dirty="0" smtClean="0"/>
              <a:t>:</a:t>
            </a:r>
          </a:p>
          <a:p>
            <a:pPr marL="0" indent="0">
              <a:buNone/>
            </a:pPr>
            <a:endParaRPr lang="en-IN" sz="2000" dirty="0"/>
          </a:p>
          <a:p>
            <a:pPr lvl="0"/>
            <a:r>
              <a:rPr lang="en-IN" sz="2000" dirty="0"/>
              <a:t>Problem Transformation</a:t>
            </a:r>
          </a:p>
          <a:p>
            <a:pPr lvl="0"/>
            <a:r>
              <a:rPr lang="en-IN" sz="2000" dirty="0"/>
              <a:t>Adapted Algorithm</a:t>
            </a:r>
          </a:p>
          <a:p>
            <a:pPr lvl="0"/>
            <a:r>
              <a:rPr lang="en-IN" sz="2000" dirty="0"/>
              <a:t>Ensemble </a:t>
            </a:r>
            <a:r>
              <a:rPr lang="en-IN" sz="2000" dirty="0" smtClean="0"/>
              <a:t>approaches</a:t>
            </a:r>
          </a:p>
          <a:p>
            <a:pPr marL="0" lvl="0" indent="0">
              <a:buNone/>
            </a:pPr>
            <a:endParaRPr lang="en-IN" sz="2000" dirty="0"/>
          </a:p>
          <a:p>
            <a:pPr marL="0" indent="0">
              <a:buNone/>
            </a:pPr>
            <a:r>
              <a:rPr lang="en-IN" sz="2000" dirty="0"/>
              <a:t>After the final processing of the data, we applied several supervised learning algorithms including </a:t>
            </a:r>
            <a:r>
              <a:rPr lang="en-IN" sz="2000" b="1" dirty="0"/>
              <a:t>Binary relevance, classifiers chain, label power set and adaptive algorithm</a:t>
            </a:r>
            <a:r>
              <a:rPr lang="en-IN" sz="2000" b="1" dirty="0" smtClean="0"/>
              <a:t>.</a:t>
            </a:r>
          </a:p>
          <a:p>
            <a:endParaRPr lang="en-IN" sz="2000" b="1" dirty="0"/>
          </a:p>
          <a:p>
            <a:pPr marL="0" indent="0">
              <a:buNone/>
            </a:pPr>
            <a:r>
              <a:rPr lang="en-IN" sz="2000" dirty="0" smtClean="0"/>
              <a:t>Their </a:t>
            </a:r>
            <a:r>
              <a:rPr lang="en-IN" sz="2000" dirty="0"/>
              <a:t>respective performances on the classification of the data were subsequently compared to identify the best algorithm. </a:t>
            </a:r>
          </a:p>
          <a:p>
            <a:endParaRPr lang="en-IN" sz="2000" dirty="0"/>
          </a:p>
        </p:txBody>
      </p:sp>
    </p:spTree>
    <p:extLst>
      <p:ext uri="{BB962C8B-B14F-4D97-AF65-F5344CB8AC3E}">
        <p14:creationId xmlns:p14="http://schemas.microsoft.com/office/powerpoint/2010/main" val="24115144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rPr>
              <a:t>Algorithms </a:t>
            </a:r>
            <a:r>
              <a:rPr lang="en-IN" dirty="0" smtClean="0">
                <a:solidFill>
                  <a:schemeClr val="tx1"/>
                </a:solidFill>
              </a:rPr>
              <a:t>used for Multi-Label classification</a:t>
            </a:r>
            <a:endParaRPr lang="en-IN" dirty="0"/>
          </a:p>
        </p:txBody>
      </p:sp>
      <p:pic>
        <p:nvPicPr>
          <p:cNvPr id="4" name="Content Placeholder 3" descr="Improved Multi-label Medical Text Classification Using Features Cooperation  | SpringerLink"/>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403648" y="1844824"/>
            <a:ext cx="6264696" cy="4176463"/>
          </a:xfrm>
          <a:prstGeom prst="rect">
            <a:avLst/>
          </a:prstGeom>
          <a:noFill/>
          <a:ln>
            <a:noFill/>
          </a:ln>
        </p:spPr>
      </p:pic>
    </p:spTree>
    <p:extLst>
      <p:ext uri="{BB962C8B-B14F-4D97-AF65-F5344CB8AC3E}">
        <p14:creationId xmlns:p14="http://schemas.microsoft.com/office/powerpoint/2010/main" val="38626776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Evaluation metrics</a:t>
            </a:r>
            <a:endParaRPr lang="en-IN" dirty="0"/>
          </a:p>
        </p:txBody>
      </p:sp>
      <p:sp>
        <p:nvSpPr>
          <p:cNvPr id="3" name="Content Placeholder 2"/>
          <p:cNvSpPr>
            <a:spLocks noGrp="1"/>
          </p:cNvSpPr>
          <p:nvPr>
            <p:ph sz="quarter" idx="1"/>
          </p:nvPr>
        </p:nvSpPr>
        <p:spPr/>
        <p:txBody>
          <a:bodyPr>
            <a:normAutofit fontScale="85000" lnSpcReduction="10000"/>
          </a:bodyPr>
          <a:lstStyle/>
          <a:p>
            <a:r>
              <a:rPr lang="en-IN" sz="2800" dirty="0"/>
              <a:t>Choosing the right metric is crucial while evaluating machine learning (ML) models. </a:t>
            </a:r>
          </a:p>
          <a:p>
            <a:endParaRPr lang="en-IN" sz="2800" dirty="0"/>
          </a:p>
          <a:p>
            <a:r>
              <a:rPr lang="en-IN" sz="2800" dirty="0"/>
              <a:t>Various metrics are proposed to evaluate ML models in different applications .</a:t>
            </a:r>
          </a:p>
          <a:p>
            <a:endParaRPr lang="en-IN" sz="2800" dirty="0"/>
          </a:p>
          <a:p>
            <a:r>
              <a:rPr lang="en-IN" sz="2800" dirty="0"/>
              <a:t>In some applications looking at a single metric may not give you the whole picture of the problem you are solving, and you may want to use a subset of the metrics.</a:t>
            </a:r>
          </a:p>
          <a:p>
            <a:pPr marL="0" indent="0">
              <a:buNone/>
            </a:pPr>
            <a:endParaRPr lang="en-IN" sz="2800" dirty="0"/>
          </a:p>
          <a:p>
            <a:r>
              <a:rPr lang="en-IN" sz="2800" dirty="0"/>
              <a:t>There are various ways to evaluate a classification model, and we will be covering some of the most popular ones</a:t>
            </a:r>
            <a:r>
              <a:rPr lang="en-IN" dirty="0"/>
              <a:t>.</a:t>
            </a:r>
          </a:p>
          <a:p>
            <a:endParaRPr lang="en-IN" dirty="0"/>
          </a:p>
          <a:p>
            <a:endParaRPr lang="en-IN" dirty="0"/>
          </a:p>
        </p:txBody>
      </p:sp>
    </p:spTree>
    <p:extLst>
      <p:ext uri="{BB962C8B-B14F-4D97-AF65-F5344CB8AC3E}">
        <p14:creationId xmlns:p14="http://schemas.microsoft.com/office/powerpoint/2010/main" val="12332540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Evaluation metrics</a:t>
            </a:r>
            <a:endParaRPr lang="en-IN" dirty="0">
              <a:solidFill>
                <a:schemeClr val="tx1"/>
              </a:solidFill>
            </a:endParaRPr>
          </a:p>
        </p:txBody>
      </p:sp>
      <p:sp>
        <p:nvSpPr>
          <p:cNvPr id="3" name="Content Placeholder 2"/>
          <p:cNvSpPr>
            <a:spLocks noGrp="1"/>
          </p:cNvSpPr>
          <p:nvPr>
            <p:ph sz="quarter" idx="1"/>
          </p:nvPr>
        </p:nvSpPr>
        <p:spPr>
          <a:xfrm>
            <a:off x="323528" y="1916832"/>
            <a:ext cx="8503920" cy="4572000"/>
          </a:xfrm>
        </p:spPr>
        <p:txBody>
          <a:bodyPr>
            <a:normAutofit/>
          </a:bodyPr>
          <a:lstStyle/>
          <a:p>
            <a:r>
              <a:rPr lang="en-IN" sz="2000" dirty="0"/>
              <a:t>Accuracy </a:t>
            </a:r>
          </a:p>
          <a:p>
            <a:r>
              <a:rPr lang="en-IN" sz="2000" dirty="0"/>
              <a:t>Cross validation</a:t>
            </a:r>
          </a:p>
          <a:p>
            <a:r>
              <a:rPr lang="en-IN" sz="2000" dirty="0"/>
              <a:t>Log Loss</a:t>
            </a:r>
          </a:p>
          <a:p>
            <a:r>
              <a:rPr lang="en-IN" sz="2000" dirty="0"/>
              <a:t>Hamming Loss</a:t>
            </a:r>
          </a:p>
          <a:p>
            <a:r>
              <a:rPr lang="en-IN" sz="2000" dirty="0"/>
              <a:t>F1 Score</a:t>
            </a:r>
          </a:p>
          <a:p>
            <a:r>
              <a:rPr lang="en-IN" sz="2000" dirty="0"/>
              <a:t>Average precision</a:t>
            </a:r>
          </a:p>
          <a:p>
            <a:r>
              <a:rPr lang="en-IN" sz="2000" dirty="0"/>
              <a:t>Auc-roc score</a:t>
            </a:r>
          </a:p>
          <a:p>
            <a:r>
              <a:rPr lang="en-US" sz="2000" dirty="0"/>
              <a:t>coverage area</a:t>
            </a:r>
          </a:p>
          <a:p>
            <a:r>
              <a:rPr lang="en-US" sz="2000" dirty="0"/>
              <a:t>label ranking average precision score= </a:t>
            </a:r>
            <a:endParaRPr lang="en-IN" sz="2000" dirty="0"/>
          </a:p>
        </p:txBody>
      </p:sp>
    </p:spTree>
    <p:extLst>
      <p:ext uri="{BB962C8B-B14F-4D97-AF65-F5344CB8AC3E}">
        <p14:creationId xmlns:p14="http://schemas.microsoft.com/office/powerpoint/2010/main" val="9150414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Classification accuracy</a:t>
            </a:r>
            <a:endParaRPr lang="en-IN" dirty="0">
              <a:solidFill>
                <a:schemeClr val="tx1"/>
              </a:solidFill>
            </a:endParaRPr>
          </a:p>
        </p:txBody>
      </p:sp>
      <p:sp>
        <p:nvSpPr>
          <p:cNvPr id="4" name="Content Placeholder 2"/>
          <p:cNvSpPr>
            <a:spLocks noGrp="1"/>
          </p:cNvSpPr>
          <p:nvPr>
            <p:ph sz="quarter" idx="1"/>
          </p:nvPr>
        </p:nvSpPr>
        <p:spPr/>
        <p:txBody>
          <a:bodyPr>
            <a:normAutofit fontScale="85000" lnSpcReduction="10000"/>
          </a:bodyPr>
          <a:lstStyle/>
          <a:p>
            <a:endParaRPr lang="en-IN" sz="2000" dirty="0" smtClean="0"/>
          </a:p>
          <a:p>
            <a:r>
              <a:rPr lang="en-IN" sz="2000" dirty="0" smtClean="0"/>
              <a:t>Classification </a:t>
            </a:r>
            <a:r>
              <a:rPr lang="en-IN" sz="2000" dirty="0"/>
              <a:t>accuracy is perhaps the simplest metrics one can imagine, and is </a:t>
            </a:r>
            <a:r>
              <a:rPr lang="en-IN" sz="2000" dirty="0" smtClean="0"/>
              <a:t>defined </a:t>
            </a:r>
            <a:r>
              <a:rPr lang="en-IN" sz="2000" dirty="0"/>
              <a:t>as the number of correct predictions divided by the total number of </a:t>
            </a:r>
            <a:r>
              <a:rPr lang="en-IN" sz="2000" dirty="0" smtClean="0"/>
              <a:t>predictions</a:t>
            </a:r>
            <a:r>
              <a:rPr lang="en-IN" sz="2000" dirty="0"/>
              <a:t>, multiplied by 100</a:t>
            </a:r>
            <a:r>
              <a:rPr lang="en-IN" sz="2000" dirty="0" smtClean="0"/>
              <a:t>.</a:t>
            </a:r>
          </a:p>
          <a:p>
            <a:endParaRPr lang="en-IN" sz="2000" dirty="0"/>
          </a:p>
          <a:p>
            <a:endParaRPr lang="en-IN" sz="2000" dirty="0" smtClean="0"/>
          </a:p>
          <a:p>
            <a:endParaRPr lang="en-IN" sz="2000" dirty="0" smtClean="0"/>
          </a:p>
          <a:p>
            <a:endParaRPr lang="en-IN" sz="2000" dirty="0"/>
          </a:p>
          <a:p>
            <a:endParaRPr lang="en-IN" sz="2000" dirty="0" smtClean="0"/>
          </a:p>
          <a:p>
            <a:pPr marL="0" indent="0">
              <a:buNone/>
            </a:pPr>
            <a:endParaRPr lang="en-IN" sz="2000" dirty="0" smtClean="0"/>
          </a:p>
          <a:p>
            <a:r>
              <a:rPr lang="en-IN" sz="2000" dirty="0"/>
              <a:t> </a:t>
            </a:r>
            <a:r>
              <a:rPr lang="en-IN" sz="2000" dirty="0" smtClean="0"/>
              <a:t>For an example</a:t>
            </a:r>
            <a:r>
              <a:rPr lang="en-IN" sz="2000" dirty="0"/>
              <a:t>, </a:t>
            </a:r>
            <a:r>
              <a:rPr lang="en-IN" sz="2000" dirty="0" smtClean="0"/>
              <a:t>if out </a:t>
            </a:r>
            <a:r>
              <a:rPr lang="en-IN" sz="2000" dirty="0"/>
              <a:t>of 1100 samples 1030 </a:t>
            </a:r>
            <a:r>
              <a:rPr lang="en-IN" sz="2000" dirty="0" smtClean="0"/>
              <a:t>are </a:t>
            </a:r>
            <a:r>
              <a:rPr lang="en-IN" sz="2000" dirty="0"/>
              <a:t>predicted correctly, </a:t>
            </a:r>
            <a:r>
              <a:rPr lang="en-IN" sz="2000" dirty="0" smtClean="0"/>
              <a:t>the classification </a:t>
            </a:r>
            <a:r>
              <a:rPr lang="en-IN" sz="2000" dirty="0"/>
              <a:t>accuracy </a:t>
            </a:r>
            <a:r>
              <a:rPr lang="en-IN" sz="2000" dirty="0" smtClean="0"/>
              <a:t>can be given as :</a:t>
            </a:r>
          </a:p>
          <a:p>
            <a:pPr marL="0" indent="0">
              <a:buNone/>
            </a:pPr>
            <a:endParaRPr lang="en-IN" sz="2000" dirty="0"/>
          </a:p>
          <a:p>
            <a:r>
              <a:rPr lang="en-IN" sz="2000" dirty="0" smtClean="0"/>
              <a:t>Classification </a:t>
            </a:r>
            <a:r>
              <a:rPr lang="en-IN" sz="2000" dirty="0"/>
              <a:t>accuracy= </a:t>
            </a:r>
            <a:r>
              <a:rPr lang="en-IN" sz="2000" dirty="0" smtClean="0"/>
              <a:t>1030/1100</a:t>
            </a:r>
            <a:r>
              <a:rPr lang="en-IN" sz="2000" dirty="0"/>
              <a:t>= 93.6%</a:t>
            </a:r>
          </a:p>
          <a:p>
            <a:endParaRPr lang="en-IN" sz="2000" dirty="0" smtClean="0"/>
          </a:p>
          <a:p>
            <a:r>
              <a:rPr lang="en-US" sz="2000" dirty="0"/>
              <a:t>It works well only if there are equal number of samples belonging to each </a:t>
            </a:r>
            <a:r>
              <a:rPr lang="en-US" sz="2000" dirty="0" smtClean="0"/>
              <a:t>class.</a:t>
            </a:r>
            <a:endParaRPr lang="en-IN" sz="2000"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837" y="2852936"/>
            <a:ext cx="488632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66679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Confusion Matrix</a:t>
            </a:r>
            <a:endParaRPr lang="en-IN" dirty="0">
              <a:solidFill>
                <a:schemeClr val="tx1"/>
              </a:solidFill>
            </a:endParaRPr>
          </a:p>
        </p:txBody>
      </p:sp>
      <p:sp>
        <p:nvSpPr>
          <p:cNvPr id="3" name="Content Placeholder 2"/>
          <p:cNvSpPr>
            <a:spLocks noGrp="1"/>
          </p:cNvSpPr>
          <p:nvPr>
            <p:ph sz="quarter" idx="1"/>
          </p:nvPr>
        </p:nvSpPr>
        <p:spPr/>
        <p:txBody>
          <a:bodyPr>
            <a:normAutofit fontScale="62500" lnSpcReduction="20000"/>
          </a:bodyPr>
          <a:lstStyle/>
          <a:p>
            <a:pPr lvl="0"/>
            <a:r>
              <a:rPr lang="en-IN" b="1" dirty="0"/>
              <a:t>Confusion Matrix </a:t>
            </a:r>
            <a:endParaRPr lang="en-IN" b="1" dirty="0" smtClean="0"/>
          </a:p>
          <a:p>
            <a:pPr lvl="0"/>
            <a:endParaRPr lang="en-IN" b="1" dirty="0"/>
          </a:p>
          <a:p>
            <a:pPr marL="0" lvl="0" indent="0">
              <a:buNone/>
            </a:pPr>
            <a:r>
              <a:rPr lang="en-IN" dirty="0" smtClean="0"/>
              <a:t>One </a:t>
            </a:r>
            <a:r>
              <a:rPr lang="en-IN" dirty="0"/>
              <a:t>of the key concept in classification performance is confusion matrix (AKA error </a:t>
            </a:r>
            <a:r>
              <a:rPr lang="en-IN" dirty="0" smtClean="0"/>
              <a:t>matrix</a:t>
            </a:r>
            <a:r>
              <a:rPr lang="en-IN" dirty="0"/>
              <a:t>), which is a tabular visualization of the model predictions versus the </a:t>
            </a:r>
            <a:r>
              <a:rPr lang="en-IN" dirty="0" smtClean="0"/>
              <a:t>ground-truth </a:t>
            </a:r>
            <a:r>
              <a:rPr lang="en-IN" dirty="0"/>
              <a:t>labels. Each row of confusion matrix represents the instances in a predicted class </a:t>
            </a:r>
            <a:r>
              <a:rPr lang="en-IN" dirty="0" smtClean="0"/>
              <a:t>and </a:t>
            </a:r>
            <a:r>
              <a:rPr lang="en-IN" dirty="0"/>
              <a:t>each column represents the instances in an actual class</a:t>
            </a:r>
            <a:r>
              <a:rPr lang="en-IN" dirty="0" smtClean="0"/>
              <a:t>.</a:t>
            </a:r>
          </a:p>
          <a:p>
            <a:pPr marL="0" lvl="0" indent="0">
              <a:buNone/>
            </a:pPr>
            <a:endParaRPr lang="en-IN" dirty="0"/>
          </a:p>
          <a:p>
            <a:pPr marL="0" indent="0">
              <a:buNone/>
            </a:pPr>
            <a:r>
              <a:rPr lang="en-IN" dirty="0" smtClean="0"/>
              <a:t>Confusion </a:t>
            </a:r>
            <a:r>
              <a:rPr lang="en-IN" dirty="0"/>
              <a:t>Matrix is a 2X2 Matrix where</a:t>
            </a:r>
            <a:r>
              <a:rPr lang="en-IN" dirty="0" smtClean="0"/>
              <a:t>:</a:t>
            </a:r>
          </a:p>
          <a:p>
            <a:pPr marL="0" indent="0">
              <a:buNone/>
            </a:pPr>
            <a:endParaRPr lang="en-IN" dirty="0"/>
          </a:p>
          <a:p>
            <a:pPr lvl="0"/>
            <a:r>
              <a:rPr lang="en-IN" b="1" dirty="0"/>
              <a:t>TRUE POSITIVE</a:t>
            </a:r>
            <a:r>
              <a:rPr lang="en-IN" dirty="0"/>
              <a:t>: measures the proportion of actual positives that are correctly identified.</a:t>
            </a:r>
          </a:p>
          <a:p>
            <a:pPr lvl="0"/>
            <a:r>
              <a:rPr lang="en-IN" b="1" dirty="0"/>
              <a:t>TRUE NEGATIVE</a:t>
            </a:r>
            <a:r>
              <a:rPr lang="en-IN" dirty="0"/>
              <a:t>: measures the proportion of actual positives that are not correctly identified.</a:t>
            </a:r>
          </a:p>
          <a:p>
            <a:pPr lvl="0"/>
            <a:r>
              <a:rPr lang="en-IN" b="1" dirty="0"/>
              <a:t>FALSE POSITIVE</a:t>
            </a:r>
            <a:r>
              <a:rPr lang="en-IN" dirty="0"/>
              <a:t>: measures the proportion of actual negatives that are </a:t>
            </a:r>
            <a:r>
              <a:rPr lang="en-IN" dirty="0" smtClean="0"/>
              <a:t>correctly </a:t>
            </a:r>
            <a:r>
              <a:rPr lang="en-IN" dirty="0"/>
              <a:t>identified.</a:t>
            </a:r>
          </a:p>
          <a:p>
            <a:pPr lvl="0"/>
            <a:r>
              <a:rPr lang="en-IN" b="1" dirty="0"/>
              <a:t>FALSE NEGATIVE</a:t>
            </a:r>
            <a:r>
              <a:rPr lang="en-IN" dirty="0"/>
              <a:t>: measures the proportion of actual negatives that are not correctly identified.</a:t>
            </a:r>
          </a:p>
          <a:p>
            <a:endParaRPr lang="en-IN" dirty="0"/>
          </a:p>
        </p:txBody>
      </p:sp>
    </p:spTree>
    <p:extLst>
      <p:ext uri="{BB962C8B-B14F-4D97-AF65-F5344CB8AC3E}">
        <p14:creationId xmlns:p14="http://schemas.microsoft.com/office/powerpoint/2010/main" val="4843433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Confusion Matrix</a:t>
            </a:r>
            <a:endParaRPr lang="en-IN" dirty="0">
              <a:solidFill>
                <a:schemeClr val="tx1"/>
              </a:solidFill>
            </a:endParaRPr>
          </a:p>
        </p:txBody>
      </p:sp>
      <p:pic>
        <p:nvPicPr>
          <p:cNvPr id="4" name="Content Placeholder 3" descr="Confusion Matrix Visualization. How to add a label and percentage to a… |  by Dennis T | Medium"/>
          <p:cNvPicPr>
            <a:picLocks noGrp="1"/>
          </p:cNvPicPr>
          <p:nvPr>
            <p:ph sz="quarter" idx="1"/>
          </p:nvPr>
        </p:nvPicPr>
        <p:blipFill rotWithShape="1">
          <a:blip r:embed="rId2">
            <a:extLst>
              <a:ext uri="{28A0092B-C50C-407E-A947-70E740481C1C}">
                <a14:useLocalDpi xmlns:a14="http://schemas.microsoft.com/office/drawing/2010/main" val="0"/>
              </a:ext>
            </a:extLst>
          </a:blip>
          <a:srcRect l="17463" r="19105"/>
          <a:stretch/>
        </p:blipFill>
        <p:spPr bwMode="auto">
          <a:xfrm>
            <a:off x="2123728" y="2564904"/>
            <a:ext cx="5495304" cy="3846041"/>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5" name="Rectangle 4"/>
          <p:cNvSpPr/>
          <p:nvPr/>
        </p:nvSpPr>
        <p:spPr>
          <a:xfrm>
            <a:off x="251520" y="1484784"/>
            <a:ext cx="8208912" cy="923330"/>
          </a:xfrm>
          <a:prstGeom prst="rect">
            <a:avLst/>
          </a:prstGeom>
        </p:spPr>
        <p:txBody>
          <a:bodyPr wrap="square">
            <a:spAutoFit/>
          </a:bodyPr>
          <a:lstStyle/>
          <a:p>
            <a:pPr marL="285750" indent="-285750">
              <a:buFont typeface="Arial" pitchFamily="34" charset="0"/>
              <a:buChar char="•"/>
            </a:pPr>
            <a:r>
              <a:rPr lang="en-IN" dirty="0" smtClean="0"/>
              <a:t>In </a:t>
            </a:r>
            <a:r>
              <a:rPr lang="en-IN" dirty="0"/>
              <a:t>Multilabel confusion matrix MCM, the count of true negatives is MCM (0, 0), false </a:t>
            </a:r>
            <a:r>
              <a:rPr lang="en-IN" dirty="0" smtClean="0"/>
              <a:t>negatives </a:t>
            </a:r>
            <a:r>
              <a:rPr lang="en-IN" dirty="0"/>
              <a:t>is MCM :,( 1, 0), true positives is MCM (1, 1) and false positives is MCM </a:t>
            </a:r>
            <a:r>
              <a:rPr lang="en-IN" dirty="0" smtClean="0"/>
              <a:t>(</a:t>
            </a:r>
            <a:r>
              <a:rPr lang="en-IN" dirty="0"/>
              <a:t>0, 1).</a:t>
            </a:r>
          </a:p>
        </p:txBody>
      </p:sp>
    </p:spTree>
    <p:extLst>
      <p:ext uri="{BB962C8B-B14F-4D97-AF65-F5344CB8AC3E}">
        <p14:creationId xmlns:p14="http://schemas.microsoft.com/office/powerpoint/2010/main" val="15447872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Hamming loss </a:t>
            </a:r>
            <a:r>
              <a:rPr lang="en-IN" dirty="0">
                <a:solidFill>
                  <a:schemeClr val="tx1"/>
                </a:solidFill>
              </a:rPr>
              <a:t>Log loss </a:t>
            </a:r>
          </a:p>
        </p:txBody>
      </p:sp>
      <p:sp>
        <p:nvSpPr>
          <p:cNvPr id="3" name="Content Placeholder 2"/>
          <p:cNvSpPr>
            <a:spLocks noGrp="1"/>
          </p:cNvSpPr>
          <p:nvPr>
            <p:ph sz="quarter" idx="1"/>
          </p:nvPr>
        </p:nvSpPr>
        <p:spPr/>
        <p:txBody>
          <a:bodyPr>
            <a:noAutofit/>
          </a:bodyPr>
          <a:lstStyle/>
          <a:p>
            <a:pPr lvl="0"/>
            <a:r>
              <a:rPr lang="en-IN" sz="1600" b="1" dirty="0"/>
              <a:t>Hamming </a:t>
            </a:r>
            <a:r>
              <a:rPr lang="en-IN" sz="1600" b="1" dirty="0"/>
              <a:t>loss</a:t>
            </a:r>
            <a:endParaRPr lang="en-IN" sz="1600" b="1" dirty="0"/>
          </a:p>
          <a:p>
            <a:pPr marL="0" indent="0">
              <a:buNone/>
            </a:pPr>
            <a:r>
              <a:rPr lang="en-IN" sz="1600" dirty="0"/>
              <a:t>It is important to note that unlikely accuracy in hamming loss the smaller the result is the better is the model. For an example if hamming loss, is 0.32 which means that if you are trying to predict the aspects of 100 sentences the model will predict incorrectly about 32% of the independent aspects.</a:t>
            </a:r>
          </a:p>
          <a:p>
            <a:pPr marL="0" indent="0">
              <a:buNone/>
            </a:pPr>
            <a:r>
              <a:rPr lang="en-IN" sz="1600" dirty="0"/>
              <a:t>Hamming loss value ranges from 0 to 1. Lesser value of hamming loss indicates a better classifier. It is the fraction of labels that are incorrectly predicted and brings additional information in case of unbalanced datasets</a:t>
            </a:r>
            <a:r>
              <a:rPr lang="en-IN" sz="1600" dirty="0"/>
              <a:t>.</a:t>
            </a:r>
          </a:p>
          <a:p>
            <a:pPr marL="0" indent="0">
              <a:buNone/>
            </a:pPr>
            <a:r>
              <a:rPr lang="en-IN" sz="1600" dirty="0"/>
              <a:t> </a:t>
            </a:r>
            <a:endParaRPr lang="en-IN" sz="1600" dirty="0"/>
          </a:p>
          <a:p>
            <a:pPr lvl="0"/>
            <a:r>
              <a:rPr lang="en-IN" sz="1600" b="1" dirty="0"/>
              <a:t>Log loss</a:t>
            </a:r>
          </a:p>
          <a:p>
            <a:pPr marL="0" indent="0">
              <a:buNone/>
            </a:pPr>
            <a:r>
              <a:rPr lang="en-IN" sz="1600" dirty="0"/>
              <a:t>This </a:t>
            </a:r>
            <a:r>
              <a:rPr lang="en-IN" sz="1600" dirty="0"/>
              <a:t>is the loss function used in (multinomial) logistic regression and extensions of it </a:t>
            </a:r>
            <a:r>
              <a:rPr lang="en-IN" sz="1600" dirty="0" smtClean="0"/>
              <a:t>such </a:t>
            </a:r>
            <a:r>
              <a:rPr lang="en-IN" sz="1600" dirty="0"/>
              <a:t>as neural networks, defined as the negative log-likelihood of a logistic model </a:t>
            </a:r>
            <a:r>
              <a:rPr lang="en-IN" sz="1600" dirty="0" smtClean="0"/>
              <a:t>that </a:t>
            </a:r>
            <a:r>
              <a:rPr lang="en-IN" sz="1600" dirty="0"/>
              <a:t>returns y_pred probabilities for its training data y_true. The log loss is only </a:t>
            </a:r>
            <a:r>
              <a:rPr lang="en-IN" sz="1600" dirty="0" smtClean="0"/>
              <a:t>defined </a:t>
            </a:r>
            <a:r>
              <a:rPr lang="en-IN" sz="1600" dirty="0"/>
              <a:t>for two or more labels. The bolder the probabilities, the better will be your </a:t>
            </a:r>
            <a:r>
              <a:rPr lang="en-IN" sz="1600" dirty="0" smtClean="0"/>
              <a:t>Log </a:t>
            </a:r>
            <a:r>
              <a:rPr lang="en-IN" sz="1600" dirty="0"/>
              <a:t>Loss — closer to zero. It is a measure of uncertainty (you may call it entropy), so </a:t>
            </a:r>
            <a:r>
              <a:rPr lang="en-IN" sz="1600" dirty="0" smtClean="0"/>
              <a:t>a </a:t>
            </a:r>
            <a:r>
              <a:rPr lang="en-IN" sz="1600" dirty="0"/>
              <a:t>low Log Loss means a low uncertainty/entropy of your model.</a:t>
            </a:r>
          </a:p>
          <a:p>
            <a:endParaRPr lang="en-IN" sz="1600" dirty="0"/>
          </a:p>
          <a:p>
            <a:endParaRPr lang="en-IN" sz="1600" dirty="0"/>
          </a:p>
        </p:txBody>
      </p:sp>
    </p:spTree>
    <p:extLst>
      <p:ext uri="{BB962C8B-B14F-4D97-AF65-F5344CB8AC3E}">
        <p14:creationId xmlns:p14="http://schemas.microsoft.com/office/powerpoint/2010/main" val="34242575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F1 score and Precision</a:t>
            </a:r>
            <a:endParaRPr lang="en-IN" dirty="0">
              <a:solidFill>
                <a:schemeClr val="tx1"/>
              </a:solidFill>
            </a:endParaRPr>
          </a:p>
        </p:txBody>
      </p:sp>
      <p:sp>
        <p:nvSpPr>
          <p:cNvPr id="3" name="Content Placeholder 2"/>
          <p:cNvSpPr>
            <a:spLocks noGrp="1"/>
          </p:cNvSpPr>
          <p:nvPr>
            <p:ph sz="quarter" idx="1"/>
          </p:nvPr>
        </p:nvSpPr>
        <p:spPr/>
        <p:txBody>
          <a:bodyPr>
            <a:noAutofit/>
          </a:bodyPr>
          <a:lstStyle/>
          <a:p>
            <a:pPr lvl="0"/>
            <a:r>
              <a:rPr lang="en-IN" sz="2000" b="1" dirty="0"/>
              <a:t>F1 score </a:t>
            </a:r>
            <a:endParaRPr lang="en-IN" sz="2000" dirty="0"/>
          </a:p>
          <a:p>
            <a:pPr marL="0" indent="0">
              <a:buNone/>
            </a:pPr>
            <a:r>
              <a:rPr lang="en-IN" sz="2000" dirty="0" smtClean="0"/>
              <a:t>F1 </a:t>
            </a:r>
            <a:r>
              <a:rPr lang="en-IN" sz="2000" dirty="0"/>
              <a:t>Score might be a better measure to use if we need to seek a balance between Precision and Recall and there is an uneven class distribution (large number of Actual Negatives) as in our example.</a:t>
            </a:r>
          </a:p>
          <a:p>
            <a:pPr marL="0" indent="0">
              <a:buNone/>
            </a:pPr>
            <a:r>
              <a:rPr lang="en-IN" sz="2000" dirty="0" smtClean="0"/>
              <a:t>F1-score</a:t>
            </a:r>
            <a:r>
              <a:rPr lang="en-IN" sz="2000" dirty="0"/>
              <a:t>= 2*Precision*Recall/ (Precision + Recall</a:t>
            </a:r>
            <a:r>
              <a:rPr lang="en-IN" sz="2000" dirty="0" smtClean="0"/>
              <a:t>)</a:t>
            </a:r>
          </a:p>
          <a:p>
            <a:pPr marL="0" indent="0">
              <a:buNone/>
            </a:pPr>
            <a:endParaRPr lang="en-IN" sz="2000" dirty="0" smtClean="0"/>
          </a:p>
          <a:p>
            <a:pPr lvl="0"/>
            <a:r>
              <a:rPr lang="en-IN" sz="2000" b="1" dirty="0"/>
              <a:t>Precision</a:t>
            </a:r>
            <a:endParaRPr lang="en-IN" sz="2000" dirty="0"/>
          </a:p>
          <a:p>
            <a:pPr marL="0" indent="0">
              <a:buNone/>
            </a:pPr>
            <a:r>
              <a:rPr lang="en-IN" sz="2000" dirty="0" smtClean="0"/>
              <a:t>The </a:t>
            </a:r>
            <a:r>
              <a:rPr lang="en-IN" sz="2000" dirty="0"/>
              <a:t>precision is the ratio tp / (tp + fp) where tp is the number of true positives and fp 	the number of false positives. The precision is intuitively the ability of the classifier </a:t>
            </a:r>
            <a:r>
              <a:rPr lang="en-IN" sz="2000" dirty="0" smtClean="0"/>
              <a:t>not </a:t>
            </a:r>
            <a:r>
              <a:rPr lang="en-IN" sz="2000" dirty="0"/>
              <a:t>to label as positive a sample that is negative.</a:t>
            </a:r>
          </a:p>
          <a:p>
            <a:pPr marL="0" indent="0">
              <a:buNone/>
            </a:pPr>
            <a:r>
              <a:rPr lang="en-IN" sz="2000" dirty="0" smtClean="0"/>
              <a:t>Precision</a:t>
            </a:r>
            <a:r>
              <a:rPr lang="en-IN" sz="2000" dirty="0"/>
              <a:t>= True Positive/ (True Positive+ False Positive)</a:t>
            </a:r>
          </a:p>
          <a:p>
            <a:pPr marL="0" indent="0">
              <a:buNone/>
            </a:pPr>
            <a:endParaRPr lang="en-IN" sz="2000" dirty="0"/>
          </a:p>
          <a:p>
            <a:endParaRPr lang="en-IN" sz="2000" dirty="0"/>
          </a:p>
        </p:txBody>
      </p:sp>
    </p:spTree>
    <p:extLst>
      <p:ext uri="{BB962C8B-B14F-4D97-AF65-F5344CB8AC3E}">
        <p14:creationId xmlns:p14="http://schemas.microsoft.com/office/powerpoint/2010/main" val="8097491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Problem Definition</a:t>
            </a:r>
            <a:endParaRPr lang="en-IN" dirty="0"/>
          </a:p>
        </p:txBody>
      </p:sp>
      <p:sp>
        <p:nvSpPr>
          <p:cNvPr id="3" name="Content Placeholder 2"/>
          <p:cNvSpPr>
            <a:spLocks noGrp="1"/>
          </p:cNvSpPr>
          <p:nvPr>
            <p:ph sz="quarter" idx="1"/>
          </p:nvPr>
        </p:nvSpPr>
        <p:spPr/>
        <p:txBody>
          <a:bodyPr>
            <a:normAutofit fontScale="92500" lnSpcReduction="10000"/>
          </a:bodyPr>
          <a:lstStyle/>
          <a:p>
            <a:r>
              <a:rPr lang="en-IN" sz="2000" dirty="0"/>
              <a:t>There has been a remarkable increase in the cases of cyber bullying and trolls </a:t>
            </a:r>
            <a:r>
              <a:rPr lang="en-IN" sz="2000" dirty="0" smtClean="0"/>
              <a:t>on</a:t>
            </a:r>
            <a:r>
              <a:rPr lang="en-IN" sz="2000" dirty="0"/>
              <a:t> </a:t>
            </a:r>
            <a:r>
              <a:rPr lang="en-IN" sz="2000" dirty="0" smtClean="0"/>
              <a:t>various </a:t>
            </a:r>
            <a:r>
              <a:rPr lang="en-IN" sz="2000" dirty="0"/>
              <a:t>social media platforms. Many celebrities and influences are facing backlashes </a:t>
            </a:r>
            <a:r>
              <a:rPr lang="en-IN" sz="2000" dirty="0" smtClean="0"/>
              <a:t>from </a:t>
            </a:r>
            <a:r>
              <a:rPr lang="en-IN" sz="2000" dirty="0"/>
              <a:t>people and have to come across hateful and offensive comments. </a:t>
            </a:r>
            <a:endParaRPr lang="en-IN" sz="2000" dirty="0" smtClean="0"/>
          </a:p>
          <a:p>
            <a:endParaRPr lang="en-IN" sz="2000" dirty="0" smtClean="0"/>
          </a:p>
          <a:p>
            <a:r>
              <a:rPr lang="en-IN" sz="2000" dirty="0" smtClean="0"/>
              <a:t>This </a:t>
            </a:r>
            <a:r>
              <a:rPr lang="en-IN" sz="2000" dirty="0"/>
              <a:t>can take a </a:t>
            </a:r>
            <a:r>
              <a:rPr lang="en-IN" sz="2000" dirty="0" smtClean="0"/>
              <a:t>toll </a:t>
            </a:r>
            <a:r>
              <a:rPr lang="en-IN" sz="2000" dirty="0"/>
              <a:t>on anyone and affect them mentally leading to depression, mental illness, </a:t>
            </a:r>
            <a:r>
              <a:rPr lang="en-IN" sz="2000" dirty="0" smtClean="0"/>
              <a:t>self-hatred </a:t>
            </a:r>
            <a:r>
              <a:rPr lang="en-IN" sz="2000" dirty="0"/>
              <a:t>and suicidal thoughts.  </a:t>
            </a:r>
            <a:endParaRPr lang="en-IN" sz="2000" dirty="0" smtClean="0"/>
          </a:p>
          <a:p>
            <a:pPr marL="0" indent="0">
              <a:buNone/>
            </a:pPr>
            <a:endParaRPr lang="en-IN" sz="2000" dirty="0"/>
          </a:p>
          <a:p>
            <a:r>
              <a:rPr lang="en-IN" sz="2000" dirty="0"/>
              <a:t>Our goal is to build a prototype of online hate and abuse comment classifier which </a:t>
            </a:r>
            <a:r>
              <a:rPr lang="en-IN" sz="2000" dirty="0" smtClean="0"/>
              <a:t>can </a:t>
            </a:r>
            <a:r>
              <a:rPr lang="en-IN" sz="2000" dirty="0"/>
              <a:t>used to classify hate and offensive comments so that it can be controlled and </a:t>
            </a:r>
            <a:r>
              <a:rPr lang="en-IN" sz="2000" dirty="0" smtClean="0"/>
              <a:t>restricted </a:t>
            </a:r>
            <a:r>
              <a:rPr lang="en-IN" sz="2000" dirty="0"/>
              <a:t>from spreading hatred and cyber bullying. </a:t>
            </a:r>
            <a:endParaRPr lang="en-IN" sz="2000" dirty="0" smtClean="0"/>
          </a:p>
          <a:p>
            <a:endParaRPr lang="en-IN" sz="2000" dirty="0"/>
          </a:p>
          <a:p>
            <a:r>
              <a:rPr lang="en-IN" sz="2000" dirty="0" smtClean="0"/>
              <a:t>We need to </a:t>
            </a:r>
            <a:r>
              <a:rPr lang="en-IN" sz="2000" dirty="0"/>
              <a:t>build a prototype of online hate and abuse comment classifier which </a:t>
            </a:r>
            <a:r>
              <a:rPr lang="en-IN" sz="2000" dirty="0" smtClean="0"/>
              <a:t>can </a:t>
            </a:r>
            <a:r>
              <a:rPr lang="en-IN" sz="2000" dirty="0"/>
              <a:t>used to classify hate and offensive comments so that it can be controlled and </a:t>
            </a:r>
            <a:r>
              <a:rPr lang="en-IN" sz="2000" dirty="0" smtClean="0"/>
              <a:t>restricted </a:t>
            </a:r>
            <a:r>
              <a:rPr lang="en-IN" sz="2000" dirty="0"/>
              <a:t>from spreading hatred and cyber bullying. </a:t>
            </a:r>
          </a:p>
          <a:p>
            <a:endParaRPr lang="en-IN" sz="2000" dirty="0"/>
          </a:p>
        </p:txBody>
      </p:sp>
    </p:spTree>
    <p:extLst>
      <p:ext uri="{BB962C8B-B14F-4D97-AF65-F5344CB8AC3E}">
        <p14:creationId xmlns:p14="http://schemas.microsoft.com/office/powerpoint/2010/main" val="2425985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Coverage error and LRAP</a:t>
            </a:r>
            <a:endParaRPr lang="en-IN" dirty="0">
              <a:solidFill>
                <a:schemeClr val="tx1"/>
              </a:solidFill>
            </a:endParaRPr>
          </a:p>
        </p:txBody>
      </p:sp>
      <p:sp>
        <p:nvSpPr>
          <p:cNvPr id="3" name="Content Placeholder 2"/>
          <p:cNvSpPr>
            <a:spLocks noGrp="1"/>
          </p:cNvSpPr>
          <p:nvPr>
            <p:ph sz="quarter" idx="1"/>
          </p:nvPr>
        </p:nvSpPr>
        <p:spPr>
          <a:xfrm>
            <a:off x="395536" y="1556792"/>
            <a:ext cx="8503920" cy="4572000"/>
          </a:xfrm>
        </p:spPr>
        <p:txBody>
          <a:bodyPr>
            <a:normAutofit fontScale="62500" lnSpcReduction="20000"/>
          </a:bodyPr>
          <a:lstStyle/>
          <a:p>
            <a:pPr lvl="0"/>
            <a:r>
              <a:rPr lang="en-IN" b="1" dirty="0"/>
              <a:t>Coverage </a:t>
            </a:r>
            <a:r>
              <a:rPr lang="en-IN" b="1" dirty="0" smtClean="0"/>
              <a:t>error</a:t>
            </a:r>
          </a:p>
          <a:p>
            <a:pPr marL="0" lvl="0" indent="0">
              <a:buNone/>
            </a:pPr>
            <a:endParaRPr lang="en-IN" dirty="0"/>
          </a:p>
          <a:p>
            <a:pPr marL="0" indent="0">
              <a:buNone/>
            </a:pPr>
            <a:r>
              <a:rPr lang="en-IN" dirty="0" smtClean="0"/>
              <a:t>Compute </a:t>
            </a:r>
            <a:r>
              <a:rPr lang="en-IN" dirty="0"/>
              <a:t>how far we need to go through the ranked scores to cover all true labels. The </a:t>
            </a:r>
            <a:r>
              <a:rPr lang="en-IN" dirty="0" smtClean="0"/>
              <a:t>best </a:t>
            </a:r>
            <a:r>
              <a:rPr lang="en-IN" dirty="0"/>
              <a:t>value is equal to the average number of labels in y_true per sample</a:t>
            </a:r>
            <a:r>
              <a:rPr lang="en-IN" dirty="0" smtClean="0"/>
              <a:t>.</a:t>
            </a:r>
          </a:p>
          <a:p>
            <a:pPr marL="0" indent="0">
              <a:buNone/>
            </a:pPr>
            <a:endParaRPr lang="en-IN" dirty="0"/>
          </a:p>
          <a:p>
            <a:pPr marL="0" indent="0">
              <a:buNone/>
            </a:pPr>
            <a:r>
              <a:rPr lang="en-IN" b="1" i="1" u="sng" dirty="0" smtClean="0"/>
              <a:t>The </a:t>
            </a:r>
            <a:r>
              <a:rPr lang="en-IN" b="1" i="1" u="sng" dirty="0"/>
              <a:t>best value of coverage is when it is equal to average number of true class</a:t>
            </a:r>
            <a:r>
              <a:rPr lang="en-IN" b="1" i="1" dirty="0"/>
              <a:t> </a:t>
            </a:r>
            <a:r>
              <a:rPr lang="en-IN" b="1" i="1" u="sng" dirty="0" smtClean="0"/>
              <a:t>labels.</a:t>
            </a:r>
          </a:p>
          <a:p>
            <a:pPr marL="0" indent="0">
              <a:buNone/>
            </a:pPr>
            <a:endParaRPr lang="en-IN" dirty="0"/>
          </a:p>
          <a:p>
            <a:pPr lvl="0"/>
            <a:r>
              <a:rPr lang="en-IN" dirty="0"/>
              <a:t> </a:t>
            </a:r>
            <a:r>
              <a:rPr lang="en-IN" b="1" dirty="0"/>
              <a:t>Label ranking average precision (LRAP)</a:t>
            </a:r>
            <a:endParaRPr lang="en-IN" dirty="0"/>
          </a:p>
          <a:p>
            <a:pPr marL="0" indent="0">
              <a:buNone/>
            </a:pPr>
            <a:endParaRPr lang="en-IN" dirty="0"/>
          </a:p>
          <a:p>
            <a:pPr marL="0" indent="0">
              <a:buNone/>
            </a:pPr>
            <a:r>
              <a:rPr lang="en-IN" dirty="0"/>
              <a:t>It is the average over each ground truth label assigned to each sample, of the ratio of true vs. total labels with lower score.</a:t>
            </a:r>
          </a:p>
          <a:p>
            <a:pPr marL="0" indent="0">
              <a:buNone/>
            </a:pPr>
            <a:r>
              <a:rPr lang="en-IN" dirty="0"/>
              <a:t>This metric is used in Multilabel ranking problem, where the goal is to give better rank to the labels associated to each sample.</a:t>
            </a:r>
          </a:p>
          <a:p>
            <a:pPr marL="0" indent="0">
              <a:buNone/>
            </a:pPr>
            <a:r>
              <a:rPr lang="en-IN" b="1" i="1" u="sng" dirty="0"/>
              <a:t>The obtained score is always strictly greater than 0 and the best value is 1.</a:t>
            </a:r>
          </a:p>
          <a:p>
            <a:endParaRPr lang="en-IN" i="1" u="sng" dirty="0"/>
          </a:p>
        </p:txBody>
      </p:sp>
    </p:spTree>
    <p:extLst>
      <p:ext uri="{BB962C8B-B14F-4D97-AF65-F5344CB8AC3E}">
        <p14:creationId xmlns:p14="http://schemas.microsoft.com/office/powerpoint/2010/main" val="29489173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Binary relevance</a:t>
            </a:r>
            <a:endParaRPr lang="en-IN" dirty="0">
              <a:solidFill>
                <a:schemeClr val="tx1"/>
              </a:solidFill>
            </a:endParaRPr>
          </a:p>
        </p:txBody>
      </p:sp>
      <p:sp>
        <p:nvSpPr>
          <p:cNvPr id="3" name="Content Placeholder 2"/>
          <p:cNvSpPr>
            <a:spLocks noGrp="1"/>
          </p:cNvSpPr>
          <p:nvPr>
            <p:ph sz="quarter" idx="1"/>
          </p:nvPr>
        </p:nvSpPr>
        <p:spPr/>
        <p:txBody>
          <a:bodyPr/>
          <a:lstStyle/>
          <a:p>
            <a:pPr lvl="0"/>
            <a:r>
              <a:rPr lang="en-IN" sz="2000" b="1" dirty="0"/>
              <a:t>Binary Relevance</a:t>
            </a:r>
            <a:endParaRPr lang="en-IN" sz="2000" dirty="0"/>
          </a:p>
          <a:p>
            <a:pPr marL="0" indent="0">
              <a:buNone/>
            </a:pPr>
            <a:r>
              <a:rPr lang="en-IN" sz="2000" dirty="0"/>
              <a:t>This is the simplest technique, which basically treats each label as a </a:t>
            </a:r>
            <a:r>
              <a:rPr lang="en-IN" sz="2000" dirty="0" smtClean="0"/>
              <a:t>separate </a:t>
            </a:r>
            <a:r>
              <a:rPr lang="en-IN" sz="2000" dirty="0"/>
              <a:t>single class classification problem</a:t>
            </a:r>
            <a:r>
              <a:rPr lang="en-IN" sz="2000" dirty="0" smtClean="0"/>
              <a:t>.</a:t>
            </a:r>
          </a:p>
          <a:p>
            <a:pPr marL="0" indent="0">
              <a:buNone/>
            </a:pPr>
            <a:r>
              <a:rPr lang="en-IN" sz="2000" dirty="0" smtClean="0"/>
              <a:t>Example, In </a:t>
            </a:r>
            <a:r>
              <a:rPr lang="en-IN" sz="2000" dirty="0"/>
              <a:t>binary relevance, this problem is broken into 4 different single class classification </a:t>
            </a:r>
            <a:r>
              <a:rPr lang="en-IN" sz="2000" dirty="0" smtClean="0"/>
              <a:t>problems </a:t>
            </a:r>
            <a:r>
              <a:rPr lang="en-IN" sz="2000" dirty="0"/>
              <a:t>as shown in the figure below.</a:t>
            </a:r>
          </a:p>
          <a:p>
            <a:pPr marL="0" indent="0">
              <a:buNone/>
            </a:pPr>
            <a:endParaRPr lang="en-IN" sz="2400" dirty="0"/>
          </a:p>
        </p:txBody>
      </p:sp>
      <p:pic>
        <p:nvPicPr>
          <p:cNvPr id="4" name="Picture 3" descr="https://cdn.analyticsvidhya.com/wp-content/uploads/2017/08/25230613/Screen-Shot-2017-08-21-at-1.42.27-AM.png"/>
          <p:cNvPicPr/>
          <p:nvPr/>
        </p:nvPicPr>
        <p:blipFill>
          <a:blip r:embed="rId2">
            <a:extLst>
              <a:ext uri="{28A0092B-C50C-407E-A947-70E740481C1C}">
                <a14:useLocalDpi xmlns:a14="http://schemas.microsoft.com/office/drawing/2010/main" val="0"/>
              </a:ext>
            </a:extLst>
          </a:blip>
          <a:srcRect/>
          <a:stretch>
            <a:fillRect/>
          </a:stretch>
        </p:blipFill>
        <p:spPr bwMode="auto">
          <a:xfrm>
            <a:off x="281662" y="3789040"/>
            <a:ext cx="2900680" cy="2091055"/>
          </a:xfrm>
          <a:prstGeom prst="rect">
            <a:avLst/>
          </a:prstGeom>
          <a:noFill/>
          <a:ln>
            <a:noFill/>
          </a:ln>
        </p:spPr>
      </p:pic>
      <p:pic>
        <p:nvPicPr>
          <p:cNvPr id="5" name="Picture 4" descr="Multi Label Classification | Solving Multi Label Classification problems"/>
          <p:cNvPicPr/>
          <p:nvPr/>
        </p:nvPicPr>
        <p:blipFill>
          <a:blip r:embed="rId3">
            <a:extLst>
              <a:ext uri="{28A0092B-C50C-407E-A947-70E740481C1C}">
                <a14:useLocalDpi xmlns:a14="http://schemas.microsoft.com/office/drawing/2010/main" val="0"/>
              </a:ext>
            </a:extLst>
          </a:blip>
          <a:srcRect/>
          <a:stretch>
            <a:fillRect/>
          </a:stretch>
        </p:blipFill>
        <p:spPr bwMode="auto">
          <a:xfrm>
            <a:off x="4139952" y="3593827"/>
            <a:ext cx="4655820" cy="2406650"/>
          </a:xfrm>
          <a:prstGeom prst="rect">
            <a:avLst/>
          </a:prstGeom>
          <a:noFill/>
          <a:ln>
            <a:noFill/>
          </a:ln>
        </p:spPr>
      </p:pic>
      <p:sp>
        <p:nvSpPr>
          <p:cNvPr id="6" name="Right Arrow 5"/>
          <p:cNvSpPr/>
          <p:nvPr/>
        </p:nvSpPr>
        <p:spPr>
          <a:xfrm>
            <a:off x="3275856" y="4617132"/>
            <a:ext cx="720080" cy="3600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6587322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Binary relevance implementation</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7840" t="16139" r="31087" b="5609"/>
          <a:stretch/>
        </p:blipFill>
        <p:spPr bwMode="auto">
          <a:xfrm>
            <a:off x="1475656" y="1628800"/>
            <a:ext cx="6343625" cy="4572000"/>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567958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Evaluation metrics for Binary relevance</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2536" t="31830" r="31493" b="18816"/>
          <a:stretch/>
        </p:blipFill>
        <p:spPr bwMode="auto">
          <a:xfrm>
            <a:off x="395536" y="2060848"/>
            <a:ext cx="8360222" cy="3578716"/>
          </a:xfrm>
          <a:prstGeom prst="rect">
            <a:avLst/>
          </a:prstGeom>
          <a:ln>
            <a:solidFill>
              <a:schemeClr val="tx1"/>
            </a:solidFill>
            <a:prstDash val="soli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302036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Confusion matrix for Binary relevance</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8805" t="17242" r="2835" b="8992"/>
          <a:stretch/>
        </p:blipFill>
        <p:spPr bwMode="auto">
          <a:xfrm>
            <a:off x="301625" y="1816403"/>
            <a:ext cx="8504238" cy="3993543"/>
          </a:xfrm>
          <a:prstGeom prst="rect">
            <a:avLst/>
          </a:prstGeom>
          <a:ln>
            <a:solidFill>
              <a:schemeClr val="tx1"/>
            </a:solidFill>
            <a:prstDash val="soli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54760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Label Power Set</a:t>
            </a:r>
            <a:endParaRPr lang="en-IN" dirty="0">
              <a:solidFill>
                <a:schemeClr val="tx1"/>
              </a:solidFill>
            </a:endParaRPr>
          </a:p>
        </p:txBody>
      </p:sp>
      <p:sp>
        <p:nvSpPr>
          <p:cNvPr id="3" name="Content Placeholder 2"/>
          <p:cNvSpPr>
            <a:spLocks noGrp="1"/>
          </p:cNvSpPr>
          <p:nvPr>
            <p:ph sz="quarter" idx="1"/>
          </p:nvPr>
        </p:nvSpPr>
        <p:spPr/>
        <p:txBody>
          <a:bodyPr/>
          <a:lstStyle/>
          <a:p>
            <a:r>
              <a:rPr lang="en-IN" dirty="0"/>
              <a:t>In this, we transform the problem into a multi-class problem with one multi-class </a:t>
            </a:r>
            <a:r>
              <a:rPr lang="en-IN" dirty="0" smtClean="0"/>
              <a:t>classifier </a:t>
            </a:r>
            <a:r>
              <a:rPr lang="en-IN" dirty="0"/>
              <a:t>is trained on all unique label combinations found in the training data.</a:t>
            </a:r>
          </a:p>
          <a:p>
            <a:endParaRPr lang="en-IN" dirty="0"/>
          </a:p>
        </p:txBody>
      </p:sp>
      <p:pic>
        <p:nvPicPr>
          <p:cNvPr id="4" name="Picture 3" descr="https://cdn.analyticsvidhya.com/wp-content/uploads/2017/08/25230858/Screen-Shot-2017-08-25-at-12.46.30-AM.png"/>
          <p:cNvPicPr/>
          <p:nvPr/>
        </p:nvPicPr>
        <p:blipFill>
          <a:blip r:embed="rId2">
            <a:extLst>
              <a:ext uri="{28A0092B-C50C-407E-A947-70E740481C1C}">
                <a14:useLocalDpi xmlns:a14="http://schemas.microsoft.com/office/drawing/2010/main" val="0"/>
              </a:ext>
            </a:extLst>
          </a:blip>
          <a:srcRect/>
          <a:stretch>
            <a:fillRect/>
          </a:stretch>
        </p:blipFill>
        <p:spPr bwMode="auto">
          <a:xfrm>
            <a:off x="395536" y="3511955"/>
            <a:ext cx="4110355" cy="2238375"/>
          </a:xfrm>
          <a:prstGeom prst="rect">
            <a:avLst/>
          </a:prstGeom>
          <a:noFill/>
          <a:ln>
            <a:noFill/>
          </a:ln>
        </p:spPr>
      </p:pic>
      <p:pic>
        <p:nvPicPr>
          <p:cNvPr id="5" name="Picture 4" descr="https://cdn.analyticsvidhya.com/wp-content/uploads/2017/08/25230915/Screen-Shot-2017-08-25-at-12.46.37-AM.png"/>
          <p:cNvPicPr/>
          <p:nvPr/>
        </p:nvPicPr>
        <p:blipFill>
          <a:blip r:embed="rId3">
            <a:extLst>
              <a:ext uri="{28A0092B-C50C-407E-A947-70E740481C1C}">
                <a14:useLocalDpi xmlns:a14="http://schemas.microsoft.com/office/drawing/2010/main" val="0"/>
              </a:ext>
            </a:extLst>
          </a:blip>
          <a:srcRect/>
          <a:stretch>
            <a:fillRect/>
          </a:stretch>
        </p:blipFill>
        <p:spPr bwMode="auto">
          <a:xfrm>
            <a:off x="6300192" y="3332250"/>
            <a:ext cx="2529205" cy="2418080"/>
          </a:xfrm>
          <a:prstGeom prst="rect">
            <a:avLst/>
          </a:prstGeom>
          <a:noFill/>
          <a:ln>
            <a:noFill/>
          </a:ln>
        </p:spPr>
      </p:pic>
      <p:sp>
        <p:nvSpPr>
          <p:cNvPr id="6" name="Right Arrow 5"/>
          <p:cNvSpPr/>
          <p:nvPr/>
        </p:nvSpPr>
        <p:spPr>
          <a:xfrm>
            <a:off x="4788024" y="4221088"/>
            <a:ext cx="1152128" cy="41005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29616424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Label powerset Implementation</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2339" t="41082" r="26513" b="8788"/>
          <a:stretch/>
        </p:blipFill>
        <p:spPr bwMode="auto">
          <a:xfrm>
            <a:off x="301625" y="2127930"/>
            <a:ext cx="8504238" cy="3370489"/>
          </a:xfrm>
          <a:prstGeom prst="rect">
            <a:avLst/>
          </a:prstGeom>
          <a:ln>
            <a:solidFill>
              <a:schemeClr val="tx1"/>
            </a:solidFill>
            <a:prstDash val="soli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569112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Label Power Set evaluation matrix</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1044" t="35278" r="12240" b="14042"/>
          <a:stretch/>
        </p:blipFill>
        <p:spPr bwMode="auto">
          <a:xfrm>
            <a:off x="301625" y="2415310"/>
            <a:ext cx="8504238" cy="2795730"/>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777922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Confusion matrix for Label Power set</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1940" t="14058" r="5670" b="8462"/>
          <a:stretch/>
        </p:blipFill>
        <p:spPr bwMode="auto">
          <a:xfrm>
            <a:off x="301625" y="1807352"/>
            <a:ext cx="8504238" cy="4011646"/>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922260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Classifier chain</a:t>
            </a:r>
            <a:endParaRPr lang="en-IN" dirty="0">
              <a:solidFill>
                <a:schemeClr val="tx1"/>
              </a:solidFill>
            </a:endParaRPr>
          </a:p>
        </p:txBody>
      </p:sp>
      <p:sp>
        <p:nvSpPr>
          <p:cNvPr id="3" name="Content Placeholder 2"/>
          <p:cNvSpPr>
            <a:spLocks noGrp="1"/>
          </p:cNvSpPr>
          <p:nvPr>
            <p:ph sz="quarter" idx="1"/>
          </p:nvPr>
        </p:nvSpPr>
        <p:spPr/>
        <p:txBody>
          <a:bodyPr>
            <a:normAutofit/>
          </a:bodyPr>
          <a:lstStyle/>
          <a:p>
            <a:r>
              <a:rPr lang="en-IN" dirty="0" smtClean="0"/>
              <a:t>In </a:t>
            </a:r>
            <a:r>
              <a:rPr lang="en-IN" dirty="0"/>
              <a:t>this, the first classifier is trained just on the input data and then each next classifier 	is trained on the input space and all the previous classifiers in the chain.  </a:t>
            </a:r>
          </a:p>
          <a:p>
            <a:pPr marL="0" indent="0">
              <a:buNone/>
            </a:pPr>
            <a:endParaRPr lang="en-IN" dirty="0"/>
          </a:p>
        </p:txBody>
      </p:sp>
      <p:pic>
        <p:nvPicPr>
          <p:cNvPr id="4" name="Picture 3" descr="https://cdn.analyticsvidhya.com/wp-content/uploads/2017/08/25230735/Screen-Shot-2017-08-25-at-12.41.13-AM.png"/>
          <p:cNvPicPr/>
          <p:nvPr/>
        </p:nvPicPr>
        <p:blipFill>
          <a:blip r:embed="rId2">
            <a:extLst>
              <a:ext uri="{28A0092B-C50C-407E-A947-70E740481C1C}">
                <a14:useLocalDpi xmlns:a14="http://schemas.microsoft.com/office/drawing/2010/main" val="0"/>
              </a:ext>
            </a:extLst>
          </a:blip>
          <a:srcRect/>
          <a:stretch>
            <a:fillRect/>
          </a:stretch>
        </p:blipFill>
        <p:spPr bwMode="auto">
          <a:xfrm>
            <a:off x="251520" y="3573016"/>
            <a:ext cx="3024336" cy="1931035"/>
          </a:xfrm>
          <a:prstGeom prst="rect">
            <a:avLst/>
          </a:prstGeom>
          <a:noFill/>
          <a:ln>
            <a:noFill/>
          </a:ln>
        </p:spPr>
      </p:pic>
      <p:pic>
        <p:nvPicPr>
          <p:cNvPr id="5" name="Picture 4" descr="https://cdn.analyticsvidhya.com/wp-content/uploads/2017/08/25233225/Screen-Shot-2017-08-25-at-11.31.58-PM.png"/>
          <p:cNvPicPr/>
          <p:nvPr/>
        </p:nvPicPr>
        <p:blipFill>
          <a:blip r:embed="rId3">
            <a:extLst>
              <a:ext uri="{28A0092B-C50C-407E-A947-70E740481C1C}">
                <a14:useLocalDpi xmlns:a14="http://schemas.microsoft.com/office/drawing/2010/main" val="0"/>
              </a:ext>
            </a:extLst>
          </a:blip>
          <a:srcRect/>
          <a:stretch>
            <a:fillRect/>
          </a:stretch>
        </p:blipFill>
        <p:spPr bwMode="auto">
          <a:xfrm>
            <a:off x="3563888" y="3555524"/>
            <a:ext cx="5375275" cy="1854200"/>
          </a:xfrm>
          <a:prstGeom prst="rect">
            <a:avLst/>
          </a:prstGeom>
          <a:noFill/>
          <a:ln>
            <a:noFill/>
          </a:ln>
        </p:spPr>
      </p:pic>
    </p:spTree>
    <p:extLst>
      <p:ext uri="{BB962C8B-B14F-4D97-AF65-F5344CB8AC3E}">
        <p14:creationId xmlns:p14="http://schemas.microsoft.com/office/powerpoint/2010/main" val="26984667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Dataset Description</a:t>
            </a:r>
            <a:endParaRPr lang="en-IN" dirty="0"/>
          </a:p>
        </p:txBody>
      </p:sp>
      <p:sp>
        <p:nvSpPr>
          <p:cNvPr id="3" name="Content Placeholder 2"/>
          <p:cNvSpPr>
            <a:spLocks noGrp="1"/>
          </p:cNvSpPr>
          <p:nvPr>
            <p:ph sz="quarter" idx="1"/>
          </p:nvPr>
        </p:nvSpPr>
        <p:spPr>
          <a:xfrm>
            <a:off x="323528" y="1412776"/>
            <a:ext cx="8503920" cy="4572000"/>
          </a:xfrm>
        </p:spPr>
        <p:txBody>
          <a:bodyPr>
            <a:noAutofit/>
          </a:bodyPr>
          <a:lstStyle/>
          <a:p>
            <a:endParaRPr lang="en-IN" sz="1400" dirty="0" smtClean="0"/>
          </a:p>
          <a:p>
            <a:r>
              <a:rPr lang="en-IN" sz="1400" dirty="0" smtClean="0"/>
              <a:t>The </a:t>
            </a:r>
            <a:r>
              <a:rPr lang="en-IN" sz="1400" dirty="0"/>
              <a:t>data set contains the training set, which has approximately 1,59,000 samples and the test set which contains nearly 1,53,000 samples. All the data samples contain 8 fields which includes ‘Id’, ‘Comments’, ‘Malignant’, ‘Highly malignant’, ‘Rude’, ‘Threat’, ‘Abuse’ and ‘Loathe</a:t>
            </a:r>
            <a:r>
              <a:rPr lang="en-IN" sz="1400" dirty="0" smtClean="0"/>
              <a:t>’.</a:t>
            </a:r>
          </a:p>
          <a:p>
            <a:pPr marL="0" indent="0">
              <a:buNone/>
            </a:pPr>
            <a:r>
              <a:rPr lang="en-IN" sz="1400" dirty="0" smtClean="0"/>
              <a:t> </a:t>
            </a:r>
            <a:endParaRPr lang="en-IN" sz="1400" dirty="0"/>
          </a:p>
          <a:p>
            <a:r>
              <a:rPr lang="en-IN" sz="1400" dirty="0"/>
              <a:t>The label can be either 0 or 1, where 0 denotes a NO while 1 denotes a YES. There are various comments which have multiple labels. The first attribute is a unique ID associated with each comment.   </a:t>
            </a:r>
            <a:endParaRPr lang="en-IN" sz="1400" dirty="0" smtClean="0"/>
          </a:p>
        </p:txBody>
      </p:sp>
      <p:pic>
        <p:nvPicPr>
          <p:cNvPr id="4" name="Picture 3"/>
          <p:cNvPicPr/>
          <p:nvPr/>
        </p:nvPicPr>
        <p:blipFill rotWithShape="1">
          <a:blip r:embed="rId2"/>
          <a:srcRect t="20000" r="1000" b="41454"/>
          <a:stretch/>
        </p:blipFill>
        <p:spPr bwMode="auto">
          <a:xfrm>
            <a:off x="1115616" y="3501008"/>
            <a:ext cx="6840760" cy="1944216"/>
          </a:xfrm>
          <a:prstGeom prst="rect">
            <a:avLst/>
          </a:prstGeom>
          <a:ln>
            <a:solidFill>
              <a:schemeClr val="tx1"/>
            </a:solidFill>
            <a:prstDash val="solid"/>
          </a:ln>
          <a:extLst>
            <a:ext uri="{53640926-AAD7-44D8-BBD7-CCE9431645EC}">
              <a14:shadowObscured xmlns:a14="http://schemas.microsoft.com/office/drawing/2010/main"/>
            </a:ext>
          </a:extLst>
        </p:spPr>
      </p:pic>
      <p:sp>
        <p:nvSpPr>
          <p:cNvPr id="5" name="TextBox 4"/>
          <p:cNvSpPr txBox="1"/>
          <p:nvPr/>
        </p:nvSpPr>
        <p:spPr>
          <a:xfrm>
            <a:off x="2267744" y="5620598"/>
            <a:ext cx="4248472" cy="369332"/>
          </a:xfrm>
          <a:prstGeom prst="rect">
            <a:avLst/>
          </a:prstGeom>
          <a:noFill/>
        </p:spPr>
        <p:txBody>
          <a:bodyPr wrap="square" rtlCol="0">
            <a:spAutoFit/>
          </a:bodyPr>
          <a:lstStyle/>
          <a:p>
            <a:pPr algn="ctr"/>
            <a:r>
              <a:rPr lang="en-IN" dirty="0" smtClean="0"/>
              <a:t>Fig: Sample instance of dataset</a:t>
            </a:r>
            <a:endParaRPr lang="en-IN" dirty="0"/>
          </a:p>
        </p:txBody>
      </p:sp>
    </p:spTree>
    <p:extLst>
      <p:ext uri="{BB962C8B-B14F-4D97-AF65-F5344CB8AC3E}">
        <p14:creationId xmlns:p14="http://schemas.microsoft.com/office/powerpoint/2010/main" val="27890361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Classifier Chain implementation</a:t>
            </a:r>
            <a:endParaRPr lang="en-IN" dirty="0">
              <a:solidFill>
                <a:schemeClr val="tx1"/>
              </a:solidFill>
            </a:endParaRPr>
          </a:p>
        </p:txBody>
      </p:sp>
      <p:pic>
        <p:nvPicPr>
          <p:cNvPr id="4" name="Content Placeholder 3"/>
          <p:cNvPicPr>
            <a:picLocks noGrp="1"/>
          </p:cNvPicPr>
          <p:nvPr>
            <p:ph sz="quarter" idx="1"/>
          </p:nvPr>
        </p:nvPicPr>
        <p:blipFill rotWithShape="1">
          <a:blip r:embed="rId2"/>
          <a:srcRect t="15161" r="9216" b="10500"/>
          <a:stretch/>
        </p:blipFill>
        <p:spPr bwMode="auto">
          <a:xfrm>
            <a:off x="301625" y="1854622"/>
            <a:ext cx="8504238" cy="3917106"/>
          </a:xfrm>
          <a:prstGeom prst="rect">
            <a:avLst/>
          </a:prstGeom>
          <a:ln>
            <a:solidFill>
              <a:schemeClr val="tx1"/>
            </a:solidFill>
            <a:prstDash val="soli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36021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Classifier chain evaluation metrics</a:t>
            </a:r>
            <a:endParaRPr lang="en-IN" dirty="0">
              <a:solidFill>
                <a:schemeClr val="tx1"/>
              </a:solidFill>
            </a:endParaRPr>
          </a:p>
        </p:txBody>
      </p:sp>
      <p:pic>
        <p:nvPicPr>
          <p:cNvPr id="4" name="Content Placeholder 3"/>
          <p:cNvPicPr>
            <a:picLocks noGrp="1"/>
          </p:cNvPicPr>
          <p:nvPr>
            <p:ph sz="quarter" idx="1"/>
          </p:nvPr>
        </p:nvPicPr>
        <p:blipFill rotWithShape="1">
          <a:blip r:embed="rId2"/>
          <a:srcRect t="11672" r="3582" b="16686"/>
          <a:stretch/>
        </p:blipFill>
        <p:spPr bwMode="auto">
          <a:xfrm>
            <a:off x="301625" y="2035970"/>
            <a:ext cx="8504238" cy="3554410"/>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419335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Classifier Chain Confusion matrix</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14473" t="25729" r="1045" b="4748"/>
          <a:stretch/>
        </p:blipFill>
        <p:spPr bwMode="auto">
          <a:xfrm>
            <a:off x="301625" y="1844871"/>
            <a:ext cx="8504238" cy="3936608"/>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826325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Multilabel KNN</a:t>
            </a:r>
            <a:endParaRPr lang="en-IN" dirty="0">
              <a:solidFill>
                <a:schemeClr val="tx1"/>
              </a:solidFill>
            </a:endParaRPr>
          </a:p>
        </p:txBody>
      </p:sp>
      <p:sp>
        <p:nvSpPr>
          <p:cNvPr id="3" name="Content Placeholder 2"/>
          <p:cNvSpPr>
            <a:spLocks noGrp="1"/>
          </p:cNvSpPr>
          <p:nvPr>
            <p:ph sz="quarter" idx="1"/>
          </p:nvPr>
        </p:nvSpPr>
        <p:spPr/>
        <p:txBody>
          <a:bodyPr>
            <a:normAutofit/>
          </a:bodyPr>
          <a:lstStyle/>
          <a:p>
            <a:r>
              <a:rPr lang="en-IN" sz="2000" dirty="0"/>
              <a:t>Adapted algorithm, as the name suggests, adapting the algorithm to directly perform </a:t>
            </a:r>
            <a:r>
              <a:rPr lang="en-IN" sz="2000" dirty="0" smtClean="0"/>
              <a:t>multi-label </a:t>
            </a:r>
            <a:r>
              <a:rPr lang="en-IN" sz="2000" dirty="0"/>
              <a:t>classification, rather than transforming the problem into different subsets </a:t>
            </a:r>
            <a:r>
              <a:rPr lang="en-IN" sz="2000" dirty="0" smtClean="0"/>
              <a:t>of </a:t>
            </a:r>
            <a:r>
              <a:rPr lang="en-IN" sz="2000" dirty="0"/>
              <a:t>problems.</a:t>
            </a:r>
          </a:p>
          <a:p>
            <a:r>
              <a:rPr lang="en-IN" sz="2000" dirty="0" smtClean="0"/>
              <a:t>MLkNN </a:t>
            </a:r>
            <a:r>
              <a:rPr lang="en-IN" sz="2000" dirty="0"/>
              <a:t>builds uses </a:t>
            </a:r>
            <a:r>
              <a:rPr lang="en-IN" sz="2000" dirty="0" smtClean="0"/>
              <a:t>k-Nearest Neighbors </a:t>
            </a:r>
            <a:r>
              <a:rPr lang="en-IN" sz="2000" dirty="0"/>
              <a:t>find nearest examples to a test class </a:t>
            </a:r>
            <a:r>
              <a:rPr lang="en-IN" sz="2000" dirty="0" smtClean="0"/>
              <a:t>and </a:t>
            </a:r>
            <a:r>
              <a:rPr lang="en-IN" sz="2000" dirty="0"/>
              <a:t>uses Bayesian inference to select assigned labels. The multi-label version of </a:t>
            </a:r>
            <a:r>
              <a:rPr lang="en-IN" sz="2000" dirty="0" smtClean="0"/>
              <a:t>kNN </a:t>
            </a:r>
            <a:r>
              <a:rPr lang="en-IN" sz="2000" dirty="0"/>
              <a:t>is represented by MLkNN</a:t>
            </a:r>
          </a:p>
          <a:p>
            <a:endParaRPr lang="en-IN" sz="2000" dirty="0"/>
          </a:p>
        </p:txBody>
      </p:sp>
      <p:pic>
        <p:nvPicPr>
          <p:cNvPr id="4" name="Picture 3" descr="https://miro.medium.com/max/218/1*QRYFCxYgkYzbg-xNa_Y2cA.png"/>
          <p:cNvPicPr/>
          <p:nvPr/>
        </p:nvPicPr>
        <p:blipFill>
          <a:blip r:embed="rId2">
            <a:extLst>
              <a:ext uri="{28A0092B-C50C-407E-A947-70E740481C1C}">
                <a14:useLocalDpi xmlns:a14="http://schemas.microsoft.com/office/drawing/2010/main" val="0"/>
              </a:ext>
            </a:extLst>
          </a:blip>
          <a:srcRect/>
          <a:stretch>
            <a:fillRect/>
          </a:stretch>
        </p:blipFill>
        <p:spPr bwMode="auto">
          <a:xfrm>
            <a:off x="323528" y="3645024"/>
            <a:ext cx="2706370" cy="2118995"/>
          </a:xfrm>
          <a:prstGeom prst="rect">
            <a:avLst/>
          </a:prstGeom>
          <a:noFill/>
          <a:ln>
            <a:noFill/>
          </a:ln>
        </p:spPr>
      </p:pic>
      <p:pic>
        <p:nvPicPr>
          <p:cNvPr id="5" name="Picture 4" descr="https://miro.medium.com/max/548/1*9PATV_TYsMlVAqwh5OEOlA.png"/>
          <p:cNvPicPr/>
          <p:nvPr/>
        </p:nvPicPr>
        <p:blipFill>
          <a:blip r:embed="rId3">
            <a:extLst>
              <a:ext uri="{28A0092B-C50C-407E-A947-70E740481C1C}">
                <a14:useLocalDpi xmlns:a14="http://schemas.microsoft.com/office/drawing/2010/main" val="0"/>
              </a:ext>
            </a:extLst>
          </a:blip>
          <a:srcRect/>
          <a:stretch>
            <a:fillRect/>
          </a:stretch>
        </p:blipFill>
        <p:spPr bwMode="auto">
          <a:xfrm>
            <a:off x="3419872" y="3812061"/>
            <a:ext cx="5153025" cy="1307465"/>
          </a:xfrm>
          <a:prstGeom prst="rect">
            <a:avLst/>
          </a:prstGeom>
          <a:noFill/>
          <a:ln>
            <a:noFill/>
          </a:ln>
        </p:spPr>
      </p:pic>
    </p:spTree>
    <p:extLst>
      <p:ext uri="{BB962C8B-B14F-4D97-AF65-F5344CB8AC3E}">
        <p14:creationId xmlns:p14="http://schemas.microsoft.com/office/powerpoint/2010/main" val="29166500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Multi-Label KNN</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2476" t="13450" r="11967" b="14657"/>
          <a:stretch/>
        </p:blipFill>
        <p:spPr bwMode="auto">
          <a:xfrm>
            <a:off x="301625" y="1803346"/>
            <a:ext cx="8504238" cy="4019657"/>
          </a:xfrm>
          <a:prstGeom prst="rect">
            <a:avLst/>
          </a:prstGeom>
          <a:ln>
            <a:solidFill>
              <a:schemeClr val="tx1"/>
            </a:solidFill>
            <a:prstDash val="soli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292425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Multilabel KNN implementation</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1045" t="41114" r="13731" b="5022"/>
          <a:stretch/>
        </p:blipFill>
        <p:spPr bwMode="auto">
          <a:xfrm>
            <a:off x="301625" y="2301478"/>
            <a:ext cx="8504238" cy="3023393"/>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086544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Multi Label confusion matrix</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12831" t="23342" r="4030" b="6605"/>
          <a:stretch/>
        </p:blipFill>
        <p:spPr bwMode="auto">
          <a:xfrm>
            <a:off x="301625" y="1797828"/>
            <a:ext cx="8504238" cy="40306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16985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Finalized model</a:t>
            </a:r>
            <a:endParaRPr lang="en-IN" dirty="0">
              <a:solidFill>
                <a:schemeClr val="tx1"/>
              </a:solidFill>
            </a:endParaRPr>
          </a:p>
        </p:txBody>
      </p:sp>
      <p:sp>
        <p:nvSpPr>
          <p:cNvPr id="3" name="Content Placeholder 2"/>
          <p:cNvSpPr>
            <a:spLocks noGrp="1"/>
          </p:cNvSpPr>
          <p:nvPr>
            <p:ph sz="quarter" idx="1"/>
          </p:nvPr>
        </p:nvSpPr>
        <p:spPr/>
        <p:txBody>
          <a:bodyPr/>
          <a:lstStyle/>
          <a:p>
            <a:r>
              <a:rPr lang="en-IN" dirty="0" smtClean="0"/>
              <a:t>Thus after evaluation and assessment of all the implemented models we found Classifier chain model as the best one.</a:t>
            </a:r>
          </a:p>
          <a:p>
            <a:r>
              <a:rPr lang="en-IN" dirty="0" smtClean="0"/>
              <a:t>Classifier chain model was saved to make predictions on the test data.</a:t>
            </a:r>
            <a:endParaRPr lang="en-IN"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45" t="6490" r="33492" b="46755"/>
          <a:stretch/>
        </p:blipFill>
        <p:spPr bwMode="auto">
          <a:xfrm>
            <a:off x="1547664" y="3789040"/>
            <a:ext cx="6445200" cy="2389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00022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Interpretation of the results</a:t>
            </a:r>
            <a:endParaRPr lang="en-IN" dirty="0">
              <a:solidFill>
                <a:schemeClr val="tx1"/>
              </a:solidFill>
            </a:endParaRPr>
          </a:p>
        </p:txBody>
      </p:sp>
      <p:sp>
        <p:nvSpPr>
          <p:cNvPr id="3" name="Content Placeholder 2"/>
          <p:cNvSpPr>
            <a:spLocks noGrp="1"/>
          </p:cNvSpPr>
          <p:nvPr>
            <p:ph sz="quarter" idx="1"/>
          </p:nvPr>
        </p:nvSpPr>
        <p:spPr/>
        <p:txBody>
          <a:bodyPr>
            <a:normAutofit fontScale="62500" lnSpcReduction="20000"/>
          </a:bodyPr>
          <a:lstStyle/>
          <a:p>
            <a:pPr marL="0" indent="0">
              <a:buNone/>
            </a:pPr>
            <a:endParaRPr lang="en-IN" dirty="0"/>
          </a:p>
          <a:p>
            <a:pPr lvl="0"/>
            <a:r>
              <a:rPr lang="en-IN" dirty="0" smtClean="0"/>
              <a:t>There </a:t>
            </a:r>
            <a:r>
              <a:rPr lang="en-IN" dirty="0"/>
              <a:t>were 6360 comments which fall into only 1 category of the comment type.4209 comments had 2 labels for example malignant and rude.3480 comments had 3 labels for example malignant, abuse and rude. There were 31 comments which had all 6 types of comments categories at the same time</a:t>
            </a:r>
            <a:r>
              <a:rPr lang="en-IN" dirty="0" smtClean="0"/>
              <a:t>.</a:t>
            </a:r>
          </a:p>
          <a:p>
            <a:pPr lvl="0"/>
            <a:endParaRPr lang="en-IN" dirty="0"/>
          </a:p>
          <a:p>
            <a:pPr lvl="0"/>
            <a:r>
              <a:rPr lang="en-IN" dirty="0"/>
              <a:t>There were 15294 malignant comments which are maximum. Rude comments were second highest. Threat comments count was only 478 which is the least. Highly malignant and loathe comments were moderate in number</a:t>
            </a:r>
            <a:r>
              <a:rPr lang="en-IN" dirty="0" smtClean="0"/>
              <a:t>.</a:t>
            </a:r>
          </a:p>
          <a:p>
            <a:pPr lvl="0"/>
            <a:endParaRPr lang="en-IN" dirty="0"/>
          </a:p>
          <a:p>
            <a:pPr lvl="0"/>
            <a:r>
              <a:rPr lang="en-IN" dirty="0"/>
              <a:t>Malignant comments had the highest share of all which was 43.6%.Rude comments were second highest and abuse had 22.4% of share in the total distribution.</a:t>
            </a:r>
          </a:p>
          <a:p>
            <a:r>
              <a:rPr lang="en-IN" dirty="0"/>
              <a:t> Loathe comments very least (4.0</a:t>
            </a:r>
            <a:r>
              <a:rPr lang="en-IN" dirty="0" smtClean="0"/>
              <a:t>%)</a:t>
            </a:r>
          </a:p>
          <a:p>
            <a:endParaRPr lang="en-IN" dirty="0"/>
          </a:p>
          <a:p>
            <a:pPr lvl="0"/>
            <a:r>
              <a:rPr lang="en-IN" dirty="0"/>
              <a:t>For the correlation; the highest co-relation was seen between rude--&gt; abuse of 0.74.The second highest correlation is between malignant---&gt;rude which is 0.68 malignant and abuse have a correlation of 0.65.Loathe and threat had the least correlations with all variables</a:t>
            </a:r>
            <a:r>
              <a:rPr lang="en-IN" dirty="0" smtClean="0"/>
              <a:t>.</a:t>
            </a:r>
          </a:p>
          <a:p>
            <a:endParaRPr lang="en-IN" dirty="0"/>
          </a:p>
        </p:txBody>
      </p:sp>
    </p:spTree>
    <p:extLst>
      <p:ext uri="{BB962C8B-B14F-4D97-AF65-F5344CB8AC3E}">
        <p14:creationId xmlns:p14="http://schemas.microsoft.com/office/powerpoint/2010/main" val="302850377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Interpretation of the results</a:t>
            </a:r>
            <a:endParaRPr lang="en-IN" dirty="0">
              <a:solidFill>
                <a:schemeClr val="tx1"/>
              </a:solidFill>
            </a:endParaRPr>
          </a:p>
        </p:txBody>
      </p:sp>
      <p:sp>
        <p:nvSpPr>
          <p:cNvPr id="3" name="Content Placeholder 2"/>
          <p:cNvSpPr>
            <a:spLocks noGrp="1"/>
          </p:cNvSpPr>
          <p:nvPr>
            <p:ph sz="quarter" idx="1"/>
          </p:nvPr>
        </p:nvSpPr>
        <p:spPr/>
        <p:txBody>
          <a:bodyPr>
            <a:normAutofit/>
          </a:bodyPr>
          <a:lstStyle/>
          <a:p>
            <a:pPr marL="0" lvl="0" indent="0">
              <a:buNone/>
            </a:pPr>
            <a:r>
              <a:rPr lang="en-IN" sz="2000" dirty="0" smtClean="0"/>
              <a:t>We </a:t>
            </a:r>
            <a:r>
              <a:rPr lang="en-IN" sz="2000" dirty="0"/>
              <a:t>have observed all the evaluation metrics for each and every </a:t>
            </a:r>
            <a:r>
              <a:rPr lang="en-IN" sz="2000" dirty="0" smtClean="0"/>
              <a:t>algorithm </a:t>
            </a:r>
            <a:r>
              <a:rPr lang="en-IN" sz="2000" dirty="0"/>
              <a:t>which can be concluded in the following table</a:t>
            </a:r>
            <a:r>
              <a:rPr lang="en-IN" sz="2000" dirty="0" smtClean="0"/>
              <a:t>:</a:t>
            </a:r>
            <a:endParaRPr lang="en-IN" sz="2000" dirty="0"/>
          </a:p>
        </p:txBody>
      </p:sp>
      <p:pic>
        <p:nvPicPr>
          <p:cNvPr id="4" name="Picture 3"/>
          <p:cNvPicPr/>
          <p:nvPr/>
        </p:nvPicPr>
        <p:blipFill rotWithShape="1">
          <a:blip r:embed="rId2"/>
          <a:srcRect t="56338" b="16119"/>
          <a:stretch/>
        </p:blipFill>
        <p:spPr bwMode="auto">
          <a:xfrm>
            <a:off x="1019359" y="2276872"/>
            <a:ext cx="7056784" cy="2520280"/>
          </a:xfrm>
          <a:prstGeom prst="rect">
            <a:avLst/>
          </a:prstGeom>
          <a:ln>
            <a:solidFill>
              <a:schemeClr val="tx1"/>
            </a:solidFill>
            <a:prstDash val="solid"/>
          </a:ln>
          <a:extLst>
            <a:ext uri="{53640926-AAD7-44D8-BBD7-CCE9431645EC}">
              <a14:shadowObscured xmlns:a14="http://schemas.microsoft.com/office/drawing/2010/main"/>
            </a:ext>
          </a:extLst>
        </p:spPr>
      </p:pic>
      <p:sp>
        <p:nvSpPr>
          <p:cNvPr id="5" name="Rectangle 4"/>
          <p:cNvSpPr/>
          <p:nvPr/>
        </p:nvSpPr>
        <p:spPr>
          <a:xfrm>
            <a:off x="251520" y="5085184"/>
            <a:ext cx="8784976" cy="1477328"/>
          </a:xfrm>
          <a:prstGeom prst="rect">
            <a:avLst/>
          </a:prstGeom>
        </p:spPr>
        <p:txBody>
          <a:bodyPr wrap="square">
            <a:spAutoFit/>
          </a:bodyPr>
          <a:lstStyle/>
          <a:p>
            <a:pPr lvl="0"/>
            <a:r>
              <a:rPr lang="en-IN" dirty="0"/>
              <a:t>The classifier chain algorithm is saved as our final model as it is significantly working well in all the evaluation metrics. Classifier chain gave us an accuracy of 91.25 and cross validation of 90.6.log loss= 0.61 and hamming loss= </a:t>
            </a:r>
            <a:r>
              <a:rPr lang="en-IN" dirty="0" smtClean="0"/>
              <a:t>0.03.AUC </a:t>
            </a:r>
            <a:r>
              <a:rPr lang="en-IN" dirty="0"/>
              <a:t>ROC score= 0.54 f1 score=0.27 and average precision score= 0.93 and a good label ranking   average precision score of 0.95.</a:t>
            </a:r>
          </a:p>
        </p:txBody>
      </p:sp>
    </p:spTree>
    <p:extLst>
      <p:ext uri="{BB962C8B-B14F-4D97-AF65-F5344CB8AC3E}">
        <p14:creationId xmlns:p14="http://schemas.microsoft.com/office/powerpoint/2010/main" val="11970884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Dataset Description</a:t>
            </a:r>
            <a:endParaRPr lang="en-IN" dirty="0"/>
          </a:p>
        </p:txBody>
      </p:sp>
      <p:sp>
        <p:nvSpPr>
          <p:cNvPr id="3" name="Content Placeholder 2"/>
          <p:cNvSpPr>
            <a:spLocks noGrp="1"/>
          </p:cNvSpPr>
          <p:nvPr>
            <p:ph sz="quarter" idx="1"/>
          </p:nvPr>
        </p:nvSpPr>
        <p:spPr/>
        <p:txBody>
          <a:bodyPr>
            <a:normAutofit fontScale="47500" lnSpcReduction="20000"/>
          </a:bodyPr>
          <a:lstStyle/>
          <a:p>
            <a:pPr marL="0" indent="0">
              <a:buNone/>
            </a:pPr>
            <a:r>
              <a:rPr lang="en-IN" sz="2900" dirty="0"/>
              <a:t>The data set includes following columns:</a:t>
            </a:r>
          </a:p>
          <a:p>
            <a:pPr marL="0" indent="0">
              <a:buNone/>
            </a:pPr>
            <a:endParaRPr lang="en-IN" sz="2900" dirty="0"/>
          </a:p>
          <a:p>
            <a:pPr lvl="0"/>
            <a:r>
              <a:rPr lang="en-IN" sz="2900" b="1" dirty="0"/>
              <a:t>Malignant</a:t>
            </a:r>
            <a:r>
              <a:rPr lang="en-IN" sz="2900" dirty="0"/>
              <a:t>: It is the Label column, which includes values 0 and 1, denoting if the comment is malignant or not.</a:t>
            </a:r>
          </a:p>
          <a:p>
            <a:pPr marL="0" indent="0">
              <a:buNone/>
            </a:pPr>
            <a:endParaRPr lang="en-IN" sz="2900" dirty="0"/>
          </a:p>
          <a:p>
            <a:pPr lvl="0"/>
            <a:r>
              <a:rPr lang="en-IN" sz="2900" b="1" dirty="0"/>
              <a:t>Highly Malignant</a:t>
            </a:r>
            <a:r>
              <a:rPr lang="en-IN" sz="2900" dirty="0"/>
              <a:t>: It denotes comments that are highly malignant and hurtful. </a:t>
            </a:r>
          </a:p>
          <a:p>
            <a:pPr marL="0" indent="0">
              <a:buNone/>
            </a:pPr>
            <a:endParaRPr lang="en-IN" sz="2900" dirty="0"/>
          </a:p>
          <a:p>
            <a:r>
              <a:rPr lang="en-IN" sz="2900" b="1" dirty="0"/>
              <a:t>Rude</a:t>
            </a:r>
            <a:r>
              <a:rPr lang="en-IN" sz="2900" dirty="0"/>
              <a:t>: It denotes comments that are very rude and offensive.</a:t>
            </a:r>
          </a:p>
          <a:p>
            <a:pPr marL="0" indent="0">
              <a:buNone/>
            </a:pPr>
            <a:endParaRPr lang="en-IN" sz="2900" dirty="0"/>
          </a:p>
          <a:p>
            <a:pPr lvl="0"/>
            <a:r>
              <a:rPr lang="en-IN" sz="2900" b="1" dirty="0"/>
              <a:t>Threat</a:t>
            </a:r>
            <a:r>
              <a:rPr lang="en-IN" sz="2900" dirty="0"/>
              <a:t>: It contains indication of the comments that are giving any threat to someone. </a:t>
            </a:r>
          </a:p>
          <a:p>
            <a:pPr marL="0" lvl="0" indent="0">
              <a:buNone/>
            </a:pPr>
            <a:r>
              <a:rPr lang="en-IN" sz="2900" dirty="0"/>
              <a:t>	</a:t>
            </a:r>
          </a:p>
          <a:p>
            <a:pPr lvl="0"/>
            <a:r>
              <a:rPr lang="en-IN" sz="2900" b="1" dirty="0"/>
              <a:t>Abuse</a:t>
            </a:r>
            <a:r>
              <a:rPr lang="en-IN" sz="2900" dirty="0"/>
              <a:t>: It is for comments that are abusive in nature. </a:t>
            </a:r>
          </a:p>
          <a:p>
            <a:pPr marL="0" indent="0">
              <a:buNone/>
            </a:pPr>
            <a:endParaRPr lang="en-IN" sz="2900" dirty="0"/>
          </a:p>
          <a:p>
            <a:pPr lvl="0"/>
            <a:r>
              <a:rPr lang="en-IN" sz="2900" b="1" dirty="0"/>
              <a:t>Loathe</a:t>
            </a:r>
            <a:r>
              <a:rPr lang="en-IN" sz="2900" dirty="0"/>
              <a:t>: It describes the comments which are hateful and loathing in nature.  </a:t>
            </a:r>
          </a:p>
          <a:p>
            <a:endParaRPr lang="en-IN" sz="2900" dirty="0"/>
          </a:p>
          <a:p>
            <a:pPr lvl="0"/>
            <a:r>
              <a:rPr lang="en-IN" sz="2900" b="1" dirty="0"/>
              <a:t>ID</a:t>
            </a:r>
            <a:r>
              <a:rPr lang="en-IN" sz="2900" dirty="0"/>
              <a:t>: It includes unique Ids associated with each comment text given.   </a:t>
            </a:r>
          </a:p>
          <a:p>
            <a:pPr marL="0" indent="0">
              <a:buNone/>
            </a:pPr>
            <a:endParaRPr lang="en-IN" sz="2900" dirty="0"/>
          </a:p>
          <a:p>
            <a:pPr lvl="0"/>
            <a:r>
              <a:rPr lang="en-IN" sz="2900" b="1" dirty="0"/>
              <a:t>Comment text:</a:t>
            </a:r>
            <a:r>
              <a:rPr lang="en-IN" sz="2900" dirty="0"/>
              <a:t> This column contains the comments extracted from various social media platforms. </a:t>
            </a:r>
          </a:p>
          <a:p>
            <a:pPr marL="0" indent="0">
              <a:buNone/>
            </a:pPr>
            <a:endParaRPr lang="en-IN" sz="2800" dirty="0"/>
          </a:p>
          <a:p>
            <a:endParaRPr lang="en-IN" dirty="0"/>
          </a:p>
        </p:txBody>
      </p:sp>
    </p:spTree>
    <p:extLst>
      <p:ext uri="{BB962C8B-B14F-4D97-AF65-F5344CB8AC3E}">
        <p14:creationId xmlns:p14="http://schemas.microsoft.com/office/powerpoint/2010/main" val="34484836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Conclusion</a:t>
            </a:r>
            <a:endParaRPr lang="en-IN" dirty="0">
              <a:solidFill>
                <a:schemeClr val="tx1"/>
              </a:solidFill>
            </a:endParaRPr>
          </a:p>
        </p:txBody>
      </p:sp>
      <p:sp>
        <p:nvSpPr>
          <p:cNvPr id="3" name="Content Placeholder 2"/>
          <p:cNvSpPr>
            <a:spLocks noGrp="1"/>
          </p:cNvSpPr>
          <p:nvPr>
            <p:ph sz="quarter" idx="1"/>
          </p:nvPr>
        </p:nvSpPr>
        <p:spPr/>
        <p:txBody>
          <a:bodyPr>
            <a:noAutofit/>
          </a:bodyPr>
          <a:lstStyle/>
          <a:p>
            <a:r>
              <a:rPr lang="en-IN" sz="1800" dirty="0"/>
              <a:t>Our project work has shown that harmful or toxic comments in the social media space have many negative impacts to society. </a:t>
            </a:r>
            <a:endParaRPr lang="en-IN" sz="1800" dirty="0"/>
          </a:p>
          <a:p>
            <a:r>
              <a:rPr lang="en-IN" sz="1800" dirty="0" smtClean="0"/>
              <a:t>The </a:t>
            </a:r>
            <a:r>
              <a:rPr lang="en-IN" sz="1800" dirty="0"/>
              <a:t>ability to readily and accurately identify comments as toxic could provide many benefits while mitigating the harm. </a:t>
            </a:r>
            <a:endParaRPr lang="en-IN" sz="1800" dirty="0" smtClean="0"/>
          </a:p>
          <a:p>
            <a:r>
              <a:rPr lang="en-IN" sz="1800" dirty="0" smtClean="0"/>
              <a:t>The project </a:t>
            </a:r>
            <a:r>
              <a:rPr lang="en-IN" sz="1800" dirty="0"/>
              <a:t>has shown the capability of readily available algorithms to be employed in such a way to address this challenge. </a:t>
            </a:r>
            <a:endParaRPr lang="en-IN" sz="1800" dirty="0" smtClean="0"/>
          </a:p>
          <a:p>
            <a:r>
              <a:rPr lang="en-IN" sz="1800" dirty="0"/>
              <a:t>There are two main methods for tackling a multi-label classification </a:t>
            </a:r>
            <a:r>
              <a:rPr lang="en-IN" sz="1800" dirty="0" smtClean="0"/>
              <a:t>problem</a:t>
            </a:r>
            <a:r>
              <a:rPr lang="en-IN" sz="1800" dirty="0"/>
              <a:t>: problem transformation methods and algorithm adaptation methods.</a:t>
            </a:r>
          </a:p>
          <a:p>
            <a:r>
              <a:rPr lang="en-IN" sz="1800" dirty="0" smtClean="0"/>
              <a:t>Problem </a:t>
            </a:r>
            <a:r>
              <a:rPr lang="en-IN" sz="1800" dirty="0"/>
              <a:t>transformation methods transform the multi-label problem into a set </a:t>
            </a:r>
            <a:r>
              <a:rPr lang="en-IN" sz="1800" dirty="0" smtClean="0"/>
              <a:t>of</a:t>
            </a:r>
            <a:r>
              <a:rPr lang="en-IN" sz="1800" dirty="0"/>
              <a:t> binary classification problems, which can then be handled using single-class </a:t>
            </a:r>
            <a:r>
              <a:rPr lang="en-IN" sz="1800" dirty="0" smtClean="0"/>
              <a:t>classifiers</a:t>
            </a:r>
            <a:r>
              <a:rPr lang="en-IN" sz="1800" dirty="0"/>
              <a:t>.</a:t>
            </a:r>
          </a:p>
          <a:p>
            <a:r>
              <a:rPr lang="en-IN" sz="1800" dirty="0" smtClean="0"/>
              <a:t>Whereas </a:t>
            </a:r>
            <a:r>
              <a:rPr lang="en-IN" sz="1800" dirty="0"/>
              <a:t>algorithm adaptation methods adapt the algorithms to directly perform multi-	label classification. In other words, rather than trying to convert the problem to a </a:t>
            </a:r>
            <a:r>
              <a:rPr lang="en-IN" sz="1800" dirty="0" smtClean="0"/>
              <a:t>simpler </a:t>
            </a:r>
            <a:r>
              <a:rPr lang="en-IN" sz="1800" dirty="0"/>
              <a:t>problem, they try to address the problem in its full form.</a:t>
            </a:r>
          </a:p>
          <a:p>
            <a:endParaRPr lang="en-IN" sz="1800" dirty="0" smtClean="0"/>
          </a:p>
        </p:txBody>
      </p:sp>
    </p:spTree>
    <p:extLst>
      <p:ext uri="{BB962C8B-B14F-4D97-AF65-F5344CB8AC3E}">
        <p14:creationId xmlns:p14="http://schemas.microsoft.com/office/powerpoint/2010/main" val="26438699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Conclusion</a:t>
            </a:r>
            <a:endParaRPr lang="en-IN" dirty="0">
              <a:solidFill>
                <a:schemeClr val="tx1"/>
              </a:solidFill>
            </a:endParaRPr>
          </a:p>
        </p:txBody>
      </p:sp>
      <p:sp>
        <p:nvSpPr>
          <p:cNvPr id="3" name="Content Placeholder 2"/>
          <p:cNvSpPr>
            <a:spLocks noGrp="1"/>
          </p:cNvSpPr>
          <p:nvPr>
            <p:ph sz="quarter" idx="1"/>
          </p:nvPr>
        </p:nvSpPr>
        <p:spPr/>
        <p:txBody>
          <a:bodyPr>
            <a:normAutofit fontScale="62500" lnSpcReduction="20000"/>
          </a:bodyPr>
          <a:lstStyle/>
          <a:p>
            <a:endParaRPr lang="en-IN" dirty="0" smtClean="0"/>
          </a:p>
          <a:p>
            <a:pPr marL="0" indent="0">
              <a:buNone/>
            </a:pPr>
            <a:endParaRPr lang="en-IN" sz="2800" dirty="0"/>
          </a:p>
          <a:p>
            <a:r>
              <a:rPr lang="en-IN" sz="2800" dirty="0"/>
              <a:t>In our specific study, it was demonstrated that classifier chain provides substantial improvement in classification versus another algorithms. </a:t>
            </a:r>
          </a:p>
          <a:p>
            <a:endParaRPr lang="en-IN" sz="2800" dirty="0"/>
          </a:p>
          <a:p>
            <a:r>
              <a:rPr lang="en-IN" sz="2800" dirty="0"/>
              <a:t>To sum up, popular methods for Multilabel classification were described and compared on real-life example. The best results were obtained for Classifier Chain method</a:t>
            </a:r>
          </a:p>
          <a:p>
            <a:pPr marL="0" indent="0">
              <a:buNone/>
            </a:pPr>
            <a:endParaRPr lang="en-IN" dirty="0" smtClean="0"/>
          </a:p>
          <a:p>
            <a:r>
              <a:rPr lang="en-IN" dirty="0" smtClean="0"/>
              <a:t>As </a:t>
            </a:r>
            <a:r>
              <a:rPr lang="en-IN" dirty="0"/>
              <a:t>cyber bullying is a major societal problem. Malignant comment classifier helps to filter out toxic words to make online world a safer and more harmonious place. </a:t>
            </a:r>
            <a:endParaRPr lang="en-IN" dirty="0" smtClean="0"/>
          </a:p>
          <a:p>
            <a:pPr marL="0" indent="0">
              <a:buNone/>
            </a:pPr>
            <a:endParaRPr lang="en-IN" dirty="0" smtClean="0"/>
          </a:p>
          <a:p>
            <a:r>
              <a:rPr lang="en-IN" dirty="0" smtClean="0"/>
              <a:t>The project is </a:t>
            </a:r>
            <a:r>
              <a:rPr lang="en-IN" dirty="0"/>
              <a:t>intended to enhance fair online talk and views sharing in social media. </a:t>
            </a:r>
            <a:endParaRPr lang="en-IN" dirty="0" smtClean="0"/>
          </a:p>
          <a:p>
            <a:endParaRPr lang="en-IN" dirty="0" smtClean="0"/>
          </a:p>
          <a:p>
            <a:r>
              <a:rPr lang="en-IN" dirty="0" smtClean="0"/>
              <a:t>We have build </a:t>
            </a:r>
            <a:r>
              <a:rPr lang="en-IN" dirty="0"/>
              <a:t>a prototype of online hate and abuse comment classifier which </a:t>
            </a:r>
            <a:r>
              <a:rPr lang="en-IN" dirty="0" smtClean="0"/>
              <a:t>can be </a:t>
            </a:r>
            <a:r>
              <a:rPr lang="en-IN" dirty="0"/>
              <a:t>used to classify hate and offensive comments so that it can be controlled and </a:t>
            </a:r>
            <a:r>
              <a:rPr lang="en-IN" dirty="0" smtClean="0"/>
              <a:t>restricted </a:t>
            </a:r>
            <a:r>
              <a:rPr lang="en-IN" dirty="0"/>
              <a:t>from spreading hatred and cyber bullying.</a:t>
            </a:r>
          </a:p>
          <a:p>
            <a:endParaRPr lang="en-IN" dirty="0"/>
          </a:p>
        </p:txBody>
      </p:sp>
    </p:spTree>
    <p:extLst>
      <p:ext uri="{BB962C8B-B14F-4D97-AF65-F5344CB8AC3E}">
        <p14:creationId xmlns:p14="http://schemas.microsoft.com/office/powerpoint/2010/main" val="22775510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528" y="2564904"/>
            <a:ext cx="8534400" cy="758952"/>
          </a:xfrm>
        </p:spPr>
        <p:txBody>
          <a:bodyPr/>
          <a:lstStyle/>
          <a:p>
            <a:r>
              <a:rPr lang="en-IN" dirty="0" smtClean="0">
                <a:solidFill>
                  <a:schemeClr val="tx1"/>
                </a:solidFill>
              </a:rPr>
              <a:t>Thank you</a:t>
            </a:r>
            <a:endParaRPr lang="en-IN" dirty="0">
              <a:solidFill>
                <a:schemeClr val="tx1"/>
              </a:solidFill>
            </a:endParaRPr>
          </a:p>
        </p:txBody>
      </p:sp>
    </p:spTree>
    <p:extLst>
      <p:ext uri="{BB962C8B-B14F-4D97-AF65-F5344CB8AC3E}">
        <p14:creationId xmlns:p14="http://schemas.microsoft.com/office/powerpoint/2010/main" val="37778937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Exploratory Data Analysis (EDA)</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733" t="29967" r="7105" b="42997"/>
          <a:stretch/>
        </p:blipFill>
        <p:spPr bwMode="auto">
          <a:xfrm>
            <a:off x="755576" y="4365104"/>
            <a:ext cx="7920880" cy="1403293"/>
          </a:xfrm>
          <a:prstGeom prst="rect">
            <a:avLst/>
          </a:prstGeom>
          <a:ln>
            <a:solidFill>
              <a:schemeClr val="tx1"/>
            </a:solidFill>
            <a:prstDash val="solid"/>
          </a:ln>
          <a:extLst>
            <a:ext uri="{53640926-AAD7-44D8-BBD7-CCE9431645EC}">
              <a14:shadowObscured xmlns:a14="http://schemas.microsoft.com/office/drawing/2010/main"/>
            </a:ext>
          </a:extLst>
        </p:spPr>
      </p:pic>
      <p:sp>
        <p:nvSpPr>
          <p:cNvPr id="5" name="TextBox 4"/>
          <p:cNvSpPr txBox="1"/>
          <p:nvPr/>
        </p:nvSpPr>
        <p:spPr>
          <a:xfrm>
            <a:off x="539552" y="1628800"/>
            <a:ext cx="8136904" cy="2585323"/>
          </a:xfrm>
          <a:prstGeom prst="rect">
            <a:avLst/>
          </a:prstGeom>
          <a:noFill/>
        </p:spPr>
        <p:txBody>
          <a:bodyPr wrap="square" rtlCol="0">
            <a:spAutoFit/>
          </a:bodyPr>
          <a:lstStyle/>
          <a:p>
            <a:r>
              <a:rPr lang="en-IN" dirty="0"/>
              <a:t>Exploratory Data Analysis is one of the important steps in the data analysis process. 	</a:t>
            </a:r>
            <a:endParaRPr lang="en-IN" dirty="0" smtClean="0"/>
          </a:p>
          <a:p>
            <a:endParaRPr lang="en-IN" dirty="0" smtClean="0"/>
          </a:p>
          <a:p>
            <a:r>
              <a:rPr lang="en-IN" dirty="0" smtClean="0"/>
              <a:t>Here</a:t>
            </a:r>
            <a:r>
              <a:rPr lang="en-IN" dirty="0"/>
              <a:t>, the focus is on making sense of the data in hand — things like formulating the </a:t>
            </a:r>
            <a:r>
              <a:rPr lang="en-IN" dirty="0" smtClean="0"/>
              <a:t>correct </a:t>
            </a:r>
            <a:r>
              <a:rPr lang="en-IN" dirty="0"/>
              <a:t>questions to ask to your dataset, how to manipulate the data sources to get the 	required answers, and </a:t>
            </a:r>
            <a:r>
              <a:rPr lang="en-IN" dirty="0" smtClean="0"/>
              <a:t>others.</a:t>
            </a:r>
          </a:p>
          <a:p>
            <a:endParaRPr lang="en-IN" dirty="0"/>
          </a:p>
          <a:p>
            <a:r>
              <a:rPr lang="en-IN" dirty="0" smtClean="0"/>
              <a:t>To explore and find inferences from the data first we shall import the dataset as below.</a:t>
            </a:r>
            <a:endParaRPr lang="en-IN" dirty="0"/>
          </a:p>
        </p:txBody>
      </p:sp>
    </p:spTree>
    <p:extLst>
      <p:ext uri="{BB962C8B-B14F-4D97-AF65-F5344CB8AC3E}">
        <p14:creationId xmlns:p14="http://schemas.microsoft.com/office/powerpoint/2010/main" val="40736644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Exploratory Data analysis</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365" t="21498" r="7471" b="18892"/>
          <a:stretch/>
        </p:blipFill>
        <p:spPr bwMode="auto">
          <a:xfrm>
            <a:off x="395536" y="2924944"/>
            <a:ext cx="8288214" cy="3093967"/>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5" name="TextBox 4"/>
          <p:cNvSpPr txBox="1"/>
          <p:nvPr/>
        </p:nvSpPr>
        <p:spPr>
          <a:xfrm>
            <a:off x="395536" y="1628800"/>
            <a:ext cx="8064896" cy="1015663"/>
          </a:xfrm>
          <a:prstGeom prst="rect">
            <a:avLst/>
          </a:prstGeom>
          <a:noFill/>
        </p:spPr>
        <p:txBody>
          <a:bodyPr wrap="square" rtlCol="0">
            <a:spAutoFit/>
          </a:bodyPr>
          <a:lstStyle/>
          <a:p>
            <a:r>
              <a:rPr lang="en-IN" sz="2000" dirty="0" smtClean="0"/>
              <a:t>Checking the dimensions of dataset. And the features in it. The train data has a total of 159571 records and 8 columns. The column names are shown in the below snapshot.</a:t>
            </a:r>
            <a:endParaRPr lang="en-IN" sz="2000" dirty="0"/>
          </a:p>
        </p:txBody>
      </p:sp>
    </p:spTree>
    <p:extLst>
      <p:ext uri="{BB962C8B-B14F-4D97-AF65-F5344CB8AC3E}">
        <p14:creationId xmlns:p14="http://schemas.microsoft.com/office/powerpoint/2010/main" val="149738498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210</TotalTime>
  <Words>2870</Words>
  <Application>Microsoft Office PowerPoint</Application>
  <PresentationFormat>On-screen Show (4:3)</PresentationFormat>
  <Paragraphs>382</Paragraphs>
  <Slides>72</Slides>
  <Notes>0</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Civic</vt:lpstr>
      <vt:lpstr>PowerPoint Presentation</vt:lpstr>
      <vt:lpstr>Conceptual Background and domain knowledge</vt:lpstr>
      <vt:lpstr>Conceptual Background and domain knowledge</vt:lpstr>
      <vt:lpstr>Why do we need comment classification</vt:lpstr>
      <vt:lpstr>Problem Definition</vt:lpstr>
      <vt:lpstr>Dataset Description</vt:lpstr>
      <vt:lpstr>Dataset Description</vt:lpstr>
      <vt:lpstr>Exploratory Data Analysis (EDA)</vt:lpstr>
      <vt:lpstr>Exploratory Data analysis</vt:lpstr>
      <vt:lpstr>Exploratory Data analysis (EDA)</vt:lpstr>
      <vt:lpstr>Exploratory Data analysis (EDA)</vt:lpstr>
      <vt:lpstr>Exploratory Data analysis (EDA)</vt:lpstr>
      <vt:lpstr>Exploratory Data analysis (EDA)</vt:lpstr>
      <vt:lpstr>Exploratory Data analysis (EDA)</vt:lpstr>
      <vt:lpstr>Data Pre-Processing</vt:lpstr>
      <vt:lpstr>Data Pre-Processing</vt:lpstr>
      <vt:lpstr>Converting text into lowercase</vt:lpstr>
      <vt:lpstr>Removing punctuations and special characters</vt:lpstr>
      <vt:lpstr>Removing stop words</vt:lpstr>
      <vt:lpstr>Stemming</vt:lpstr>
      <vt:lpstr>TF-IDF: Term Frequency — Inverse Document Frequency </vt:lpstr>
      <vt:lpstr>Sample instances of the data pre-processing done</vt:lpstr>
      <vt:lpstr>PowerPoint Presentation</vt:lpstr>
      <vt:lpstr>Sample instances of the data pre-processing done </vt:lpstr>
      <vt:lpstr>Data visualization</vt:lpstr>
      <vt:lpstr>Count plot of each type of comment</vt:lpstr>
      <vt:lpstr>Distribution of type of comments</vt:lpstr>
      <vt:lpstr>Histogram indicating length of comments</vt:lpstr>
      <vt:lpstr>Correlation matrix</vt:lpstr>
      <vt:lpstr>Number of comments in each category</vt:lpstr>
      <vt:lpstr>Comments with multiple labels</vt:lpstr>
      <vt:lpstr>Word Cloud</vt:lpstr>
      <vt:lpstr>Wordcloud for all comments</vt:lpstr>
      <vt:lpstr>Most used words for malignant  and highly malignant comments</vt:lpstr>
      <vt:lpstr>Most used words for threat and abuse comments</vt:lpstr>
      <vt:lpstr>Most used words in rude comments</vt:lpstr>
      <vt:lpstr>Most used words in loathe type of comments</vt:lpstr>
      <vt:lpstr>Approach to solve the problem</vt:lpstr>
      <vt:lpstr>Approach to solve the problem</vt:lpstr>
      <vt:lpstr>PowerPoint Presentation</vt:lpstr>
      <vt:lpstr>Algorithms and evaluation metrics used</vt:lpstr>
      <vt:lpstr>Algorithms used for Multi-Label classification</vt:lpstr>
      <vt:lpstr>Evaluation metrics</vt:lpstr>
      <vt:lpstr>Evaluation metrics</vt:lpstr>
      <vt:lpstr>Classification accuracy</vt:lpstr>
      <vt:lpstr>Confusion Matrix</vt:lpstr>
      <vt:lpstr>Confusion Matrix</vt:lpstr>
      <vt:lpstr>Hamming loss Log loss </vt:lpstr>
      <vt:lpstr>F1 score and Precision</vt:lpstr>
      <vt:lpstr>Coverage error and LRAP</vt:lpstr>
      <vt:lpstr>Binary relevance</vt:lpstr>
      <vt:lpstr>Binary relevance implementation</vt:lpstr>
      <vt:lpstr>Evaluation metrics for Binary relevance</vt:lpstr>
      <vt:lpstr>Confusion matrix for Binary relevance</vt:lpstr>
      <vt:lpstr>Label Power Set</vt:lpstr>
      <vt:lpstr>Label powerset Implementation</vt:lpstr>
      <vt:lpstr>Label Power Set evaluation matrix</vt:lpstr>
      <vt:lpstr>Confusion matrix for Label Power set</vt:lpstr>
      <vt:lpstr>Classifier chain</vt:lpstr>
      <vt:lpstr>Classifier Chain implementation</vt:lpstr>
      <vt:lpstr>Classifier chain evaluation metrics</vt:lpstr>
      <vt:lpstr>Classifier Chain Confusion matrix</vt:lpstr>
      <vt:lpstr>Multilabel KNN</vt:lpstr>
      <vt:lpstr>Multi-Label KNN</vt:lpstr>
      <vt:lpstr>Multilabel KNN implementation</vt:lpstr>
      <vt:lpstr>Multi Label confusion matrix</vt:lpstr>
      <vt:lpstr>Finalized model</vt:lpstr>
      <vt:lpstr>Interpretation of the results</vt:lpstr>
      <vt:lpstr>Interpretation of the results</vt:lpstr>
      <vt:lpstr>Conclusion</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29</cp:revision>
  <dcterms:created xsi:type="dcterms:W3CDTF">2021-07-09T09:34:03Z</dcterms:created>
  <dcterms:modified xsi:type="dcterms:W3CDTF">2021-07-11T17:56:32Z</dcterms:modified>
</cp:coreProperties>
</file>